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753600" cy="7315200"/>
  <p:notesSz cx="6858000" cy="9144000"/>
  <p:embeddedFontLst>
    <p:embeddedFont>
      <p:font typeface="Arimo" panose="020B0604020202020204" charset="0"/>
      <p:regular r:id="rId21"/>
    </p:embeddedFont>
    <p:embeddedFont>
      <p:font typeface="Arimo Bold" panose="020B0604020202020204" charset="0"/>
      <p:regular r:id="rId22"/>
    </p:embeddedFont>
    <p:embeddedFont>
      <p:font typeface="Arimo Italics" panose="020B0604020202020204" charset="0"/>
      <p:regular r:id="rId23"/>
    </p:embeddedFont>
    <p:embeddedFont>
      <p:font typeface="League Gothic" panose="020B0604020202020204" charset="0"/>
      <p:regular r:id="rId24"/>
    </p:embeddedFont>
    <p:embeddedFont>
      <p:font typeface="Merriweather Sans" panose="020B0604020202020204" charset="0"/>
      <p:regular r:id="rId25"/>
      <p:bold r:id="rId26"/>
      <p:italic r:id="rId27"/>
      <p:boldItalic r:id="rId28"/>
    </p:embeddedFont>
    <p:embeddedFont>
      <p:font typeface="Merriweather Sans Bold" panose="020B0604020202020204" charset="0"/>
      <p:regular r:id="rId29"/>
    </p:embeddedFont>
    <p:embeddedFont>
      <p:font typeface="Merriweather Sans Italics" panose="020B0604020202020204" charset="0"/>
      <p:regular r:id="rId30"/>
    </p:embeddedFont>
    <p:embeddedFont>
      <p:font typeface="Montserrat Classic Bold" panose="020B0604020202020204" charset="0"/>
      <p:regular r:id="rId31"/>
    </p:embeddedFont>
    <p:embeddedFont>
      <p:font typeface="Montserrat Light" panose="020B0604020202020204" charset="0"/>
      <p:regular r:id="rId32"/>
    </p:embeddedFont>
    <p:embeddedFont>
      <p:font typeface="Montserrat Light Bold" panose="020B0604020202020204" charset="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945ABF-46DA-434F-ACA7-1858630D6C23}" v="1" dt="2024-03-21T16:57:38.356"/>
    <p1510:client id="{D1D6A835-9221-49D9-812E-0FFBAC8F8DF7}" v="2" dt="2024-03-21T16:07:39.22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jpeg>
</file>

<file path=ppt/media/image13.png>
</file>

<file path=ppt/media/image14.png>
</file>

<file path=ppt/media/image2.jpeg>
</file>

<file path=ppt/media/image3.jpeg>
</file>

<file path=ppt/media/image4.pn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21.03.2024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60675" y="512763"/>
            <a:ext cx="3422650" cy="2566987"/>
          </a:xfrm>
        </p:spPr>
      </p:sp>
      <p:sp>
        <p:nvSpPr>
          <p:cNvPr id="3" name="Notes Placeholder 2"/>
          <p:cNvSpPr>
            <a:spLocks noGrp="1"/>
          </p:cNvSpPr>
          <p:nvPr>
            <p:ph type="body" idx="1"/>
          </p:nvPr>
        </p:nvSpPr>
        <p:spPr/>
        <p:txBody>
          <a:bodyPr/>
          <a:lstStyle/>
          <a:p>
            <a:pPr algn="l">
              <a:buFont typeface="+mj-lt"/>
              <a:buNone/>
            </a:pPr>
            <a:r>
              <a:rPr lang="en-GB" b="1" i="0">
                <a:solidFill>
                  <a:srgbClr val="0D0D0D"/>
                </a:solidFill>
                <a:effectLst/>
                <a:latin typeface="Söhne"/>
              </a:rPr>
              <a:t>Criticisms:</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Despite its widespread acceptance, EMH has faced criticism and </a:t>
            </a:r>
            <a:r>
              <a:rPr lang="en-GB" b="0" i="0" err="1">
                <a:solidFill>
                  <a:srgbClr val="0D0D0D"/>
                </a:solidFill>
                <a:effectLst/>
                <a:latin typeface="Söhne"/>
              </a:rPr>
              <a:t>skepticism</a:t>
            </a:r>
            <a:r>
              <a:rPr lang="en-GB" b="0" i="0">
                <a:solidFill>
                  <a:srgbClr val="0D0D0D"/>
                </a:solidFill>
                <a:effectLst/>
                <a:latin typeface="Söhne"/>
              </a:rPr>
              <a:t> from various quarters. One criticism is the presence of market anomalies, such as the Flash Crash of 2010, where market prices experienced a rapid and severe decline followed by a quick recovery, challenging the idea of market efficiency.</a:t>
            </a:r>
          </a:p>
          <a:p>
            <a:pPr marL="742950" lvl="1" indent="-285750" algn="l">
              <a:buFont typeface="+mj-lt"/>
              <a:buAutoNum type="arabicPeriod"/>
            </a:pPr>
            <a:r>
              <a:rPr lang="en-GB" b="0" i="0">
                <a:solidFill>
                  <a:srgbClr val="0D0D0D"/>
                </a:solidFill>
                <a:effectLst/>
                <a:latin typeface="Söhne"/>
              </a:rPr>
              <a:t>Additionally, human psychology and </a:t>
            </a:r>
            <a:r>
              <a:rPr lang="en-GB" b="0" i="0" err="1">
                <a:solidFill>
                  <a:srgbClr val="0D0D0D"/>
                </a:solidFill>
                <a:effectLst/>
                <a:latin typeface="Söhne"/>
              </a:rPr>
              <a:t>behavior</a:t>
            </a:r>
            <a:r>
              <a:rPr lang="en-GB" b="0" i="0">
                <a:solidFill>
                  <a:srgbClr val="0D0D0D"/>
                </a:solidFill>
                <a:effectLst/>
                <a:latin typeface="Söhne"/>
              </a:rPr>
              <a:t>, such as herd mentality among investors, can influence market movements in ways that don't align with the assumptions of EMH. This suggests that emotions and irrational </a:t>
            </a:r>
            <a:r>
              <a:rPr lang="en-GB" b="0" i="0" err="1">
                <a:solidFill>
                  <a:srgbClr val="0D0D0D"/>
                </a:solidFill>
                <a:effectLst/>
                <a:latin typeface="Söhne"/>
              </a:rPr>
              <a:t>behavior</a:t>
            </a:r>
            <a:r>
              <a:rPr lang="en-GB" b="0" i="0">
                <a:solidFill>
                  <a:srgbClr val="0D0D0D"/>
                </a:solidFill>
                <a:effectLst/>
                <a:latin typeface="Söhne"/>
              </a:rPr>
              <a:t> can play a significant role in market dynamics.</a:t>
            </a:r>
          </a:p>
          <a:p>
            <a:pPr marL="742950" lvl="1" indent="-285750" algn="l">
              <a:buFont typeface="+mj-lt"/>
              <a:buAutoNum type="arabicPeriod"/>
            </a:pPr>
            <a:r>
              <a:rPr lang="en-GB" b="0" i="0">
                <a:solidFill>
                  <a:srgbClr val="0D0D0D"/>
                </a:solidFill>
                <a:effectLst/>
                <a:latin typeface="Söhne"/>
              </a:rPr>
              <a:t>Furthermore, instances of illegal insider trading, where individuals trade on non-public information, raise questions about the efficiency of markets in incorporating all available information into prices. If insiders can profit by trading on privileged information, it suggests that markets may not be as efficient as the theory suggests.</a:t>
            </a:r>
          </a:p>
        </p:txBody>
      </p:sp>
      <p:sp>
        <p:nvSpPr>
          <p:cNvPr id="4" name="Slide Number Placeholder 3"/>
          <p:cNvSpPr>
            <a:spLocks noGrp="1"/>
          </p:cNvSpPr>
          <p:nvPr>
            <p:ph type="sldNum" sz="quarter" idx="5"/>
          </p:nvPr>
        </p:nvSpPr>
        <p:spPr/>
        <p:txBody>
          <a:bodyPr/>
          <a:lstStyle/>
          <a:p>
            <a:fld id="{871B2431-D351-4C6E-A3CF-9DFAC0E3E050}" type="slidenum">
              <a:rPr lang="cs-CZ" smtClean="0"/>
              <a:t>3</a:t>
            </a:fld>
            <a:endParaRPr lang="cs-CZ"/>
          </a:p>
        </p:txBody>
      </p:sp>
    </p:spTree>
    <p:extLst>
      <p:ext uri="{BB962C8B-B14F-4D97-AF65-F5344CB8AC3E}">
        <p14:creationId xmlns:p14="http://schemas.microsoft.com/office/powerpoint/2010/main" val="21145330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Even though EMH suggests markets are efficient, real life shows us otherwise. Sometimes, stock prices don't immediately reflect new information."</a:t>
            </a:r>
          </a:p>
          <a:p>
            <a:r>
              <a:rPr lang="en-US"/>
              <a:t>Explaining Anomalies with Examples:</a:t>
            </a:r>
          </a:p>
          <a:p>
            <a:r>
              <a:rPr lang="en-US"/>
              <a:t>Momentum: "Think of it like a snowball rolling downhill, getting bigger. If a stock has been going up, it often continues to rise for a while. This is momentum."</a:t>
            </a:r>
          </a:p>
          <a:p>
            <a:r>
              <a:rPr lang="en-US"/>
              <a:t>Mean Reversion: "After extreme changes, stocks often move back towards their average price. It's like stretching a rubber band and letting it snap back."</a:t>
            </a:r>
          </a:p>
          <a:p>
            <a:r>
              <a:rPr lang="en-US"/>
              <a:t>Calendar Effects: "Some patterns follow the calendar. For example, the 'January Effect' is when stocks, especially smaller companies, see higher returns at the start of the year."</a:t>
            </a:r>
          </a:p>
          <a:p>
            <a:r>
              <a:rPr lang="en-US"/>
              <a:t>Behavioral Factors: "Why do these anomalies happen? Often, it's because of how we, as investors, behave. Overreacting to news or following others can push prices away from their 'true' value."</a:t>
            </a:r>
          </a:p>
          <a:p>
            <a:r>
              <a:rPr lang="en-US"/>
              <a:t>Wrap Up: "These inefficiencies and anomalies show that markets aren't always as efficient as we might think. They offer opportunities for investors to potentially 'beat' the market, challenging the core of EMH."</a:t>
            </a:r>
          </a:p>
          <a:p>
            <a:endParaRPr lang="en-US"/>
          </a:p>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algn="l">
              <a:buFont typeface="+mj-lt"/>
              <a:buAutoNum type="arabicPeriod"/>
            </a:pPr>
            <a:r>
              <a:rPr lang="en-GB" b="1" i="0">
                <a:solidFill>
                  <a:srgbClr val="0D0D0D"/>
                </a:solidFill>
                <a:effectLst/>
                <a:latin typeface="Söhne"/>
              </a:rPr>
              <a:t>Definition:</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Complex systems consist of many interconnected parts that interact in unpredictable ways. They exhibit emergent properties where the whole system behaves differently from the sum of its individual parts.</a:t>
            </a:r>
          </a:p>
          <a:p>
            <a:pPr algn="l">
              <a:buFont typeface="+mj-lt"/>
              <a:buAutoNum type="arabicPeriod"/>
            </a:pPr>
            <a:r>
              <a:rPr lang="en-GB" b="1" i="0">
                <a:solidFill>
                  <a:srgbClr val="0D0D0D"/>
                </a:solidFill>
                <a:effectLst/>
                <a:latin typeface="Söhne"/>
              </a:rPr>
              <a:t>Nonlinear Dynamic Relationships:</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In complex systems, relationships between variables are often nonlinear, meaning small changes can lead to disproportionate outcomes. This makes predicting the system's </a:t>
            </a:r>
            <a:r>
              <a:rPr lang="en-GB" b="0" i="0" err="1">
                <a:solidFill>
                  <a:srgbClr val="0D0D0D"/>
                </a:solidFill>
                <a:effectLst/>
                <a:latin typeface="Söhne"/>
              </a:rPr>
              <a:t>behavior</a:t>
            </a:r>
            <a:r>
              <a:rPr lang="en-GB" b="0" i="0">
                <a:solidFill>
                  <a:srgbClr val="0D0D0D"/>
                </a:solidFill>
                <a:effectLst/>
                <a:latin typeface="Söhne"/>
              </a:rPr>
              <a:t> challenging.</a:t>
            </a:r>
          </a:p>
          <a:p>
            <a:pPr algn="l">
              <a:buFont typeface="+mj-lt"/>
              <a:buAutoNum type="arabicPeriod"/>
            </a:pPr>
            <a:r>
              <a:rPr lang="en-GB" b="1" i="0">
                <a:solidFill>
                  <a:srgbClr val="0D0D0D"/>
                </a:solidFill>
                <a:effectLst/>
                <a:latin typeface="Söhne"/>
              </a:rPr>
              <a:t>Sensitivity to Initial Conditions:</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Complex systems are highly sensitive to initial conditions, a concept popularized by the butterfly effect. Tiny variations in starting conditions can result in vastly different outcomes over time.</a:t>
            </a:r>
          </a:p>
          <a:p>
            <a:pPr algn="l">
              <a:buFont typeface="+mj-lt"/>
              <a:buAutoNum type="arabicPeriod"/>
            </a:pPr>
            <a:r>
              <a:rPr lang="en-GB" b="1" i="0">
                <a:solidFill>
                  <a:srgbClr val="0D0D0D"/>
                </a:solidFill>
                <a:effectLst/>
                <a:latin typeface="Söhne"/>
              </a:rPr>
              <a:t>Chaos Theory:</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Chaos theory, a branch of mathematics and physics, studies how small differences in initial conditions can lead to significant and unpredictable changes in a system's future </a:t>
            </a:r>
            <a:r>
              <a:rPr lang="en-GB" b="0" i="0" err="1">
                <a:solidFill>
                  <a:srgbClr val="0D0D0D"/>
                </a:solidFill>
                <a:effectLst/>
                <a:latin typeface="Söhne"/>
              </a:rPr>
              <a:t>behavior</a:t>
            </a:r>
            <a:r>
              <a:rPr lang="en-GB" b="0" i="0">
                <a:solidFill>
                  <a:srgbClr val="0D0D0D"/>
                </a:solidFill>
                <a:effectLst/>
                <a:latin typeface="Söhne"/>
              </a:rPr>
              <a:t>. It emphasizes the inherent unpredictability of complex systems.</a:t>
            </a:r>
          </a:p>
          <a:p>
            <a:pPr algn="l">
              <a:buFont typeface="+mj-lt"/>
              <a:buAutoNum type="arabicPeriod"/>
            </a:pPr>
            <a:r>
              <a:rPr lang="en-GB" b="1" i="0">
                <a:solidFill>
                  <a:srgbClr val="0D0D0D"/>
                </a:solidFill>
                <a:effectLst/>
                <a:latin typeface="Söhne"/>
              </a:rPr>
              <a:t>Emergent </a:t>
            </a:r>
            <a:r>
              <a:rPr lang="en-GB" b="1" i="0" err="1">
                <a:solidFill>
                  <a:srgbClr val="0D0D0D"/>
                </a:solidFill>
                <a:effectLst/>
                <a:latin typeface="Söhne"/>
              </a:rPr>
              <a:t>Behavior</a:t>
            </a:r>
            <a:r>
              <a:rPr lang="en-GB" b="1" i="0">
                <a:solidFill>
                  <a:srgbClr val="0D0D0D"/>
                </a:solidFill>
                <a:effectLst/>
                <a:latin typeface="Söhne"/>
              </a:rPr>
              <a:t>:</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Emergent </a:t>
            </a:r>
            <a:r>
              <a:rPr lang="en-GB" b="0" i="0" err="1">
                <a:solidFill>
                  <a:srgbClr val="0D0D0D"/>
                </a:solidFill>
                <a:effectLst/>
                <a:latin typeface="Söhne"/>
              </a:rPr>
              <a:t>behavior</a:t>
            </a:r>
            <a:r>
              <a:rPr lang="en-GB" b="0" i="0">
                <a:solidFill>
                  <a:srgbClr val="0D0D0D"/>
                </a:solidFill>
                <a:effectLst/>
                <a:latin typeface="Söhne"/>
              </a:rPr>
              <a:t> refers to phenomena that arise from the interactions of individual components in a complex system. These </a:t>
            </a:r>
            <a:r>
              <a:rPr lang="en-GB" b="0" i="0" err="1">
                <a:solidFill>
                  <a:srgbClr val="0D0D0D"/>
                </a:solidFill>
                <a:effectLst/>
                <a:latin typeface="Söhne"/>
              </a:rPr>
              <a:t>behaviors</a:t>
            </a:r>
            <a:r>
              <a:rPr lang="en-GB" b="0" i="0">
                <a:solidFill>
                  <a:srgbClr val="0D0D0D"/>
                </a:solidFill>
                <a:effectLst/>
                <a:latin typeface="Söhne"/>
              </a:rPr>
              <a:t> cannot be predicted by studying the individual parts alone but emerge from the collective interactions within the system.</a:t>
            </a:r>
          </a:p>
          <a:p>
            <a:pPr algn="l">
              <a:buFont typeface="+mj-lt"/>
              <a:buAutoNum type="arabicPeriod"/>
            </a:pPr>
            <a:r>
              <a:rPr lang="en-GB" b="1" i="0">
                <a:solidFill>
                  <a:srgbClr val="0D0D0D"/>
                </a:solidFill>
                <a:effectLst/>
                <a:latin typeface="Söhne"/>
              </a:rPr>
              <a:t>Examples:</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Examples of complex systems include weather patterns, the movement of a pendulum, the functioning of brain or neural networks, and financial markets. These systems exhibit emergent properties, nonlinear dynamics, and sensitivity to initial conditions, illustrating the principles of complexity theory.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60675" y="512763"/>
            <a:ext cx="3422650" cy="2566987"/>
          </a:xfrm>
        </p:spPr>
      </p:sp>
      <p:sp>
        <p:nvSpPr>
          <p:cNvPr id="3" name="Notes Placeholder 2"/>
          <p:cNvSpPr>
            <a:spLocks noGrp="1"/>
          </p:cNvSpPr>
          <p:nvPr>
            <p:ph type="body" idx="1"/>
          </p:nvPr>
        </p:nvSpPr>
        <p:spPr/>
        <p:txBody>
          <a:bodyPr/>
          <a:lstStyle/>
          <a:p>
            <a:pPr algn="l">
              <a:buFont typeface="+mj-lt"/>
              <a:buAutoNum type="arabicPeriod"/>
            </a:pPr>
            <a:r>
              <a:rPr lang="en-GB" b="1" i="0">
                <a:solidFill>
                  <a:srgbClr val="0D0D0D"/>
                </a:solidFill>
                <a:effectLst/>
                <a:latin typeface="Söhne"/>
              </a:rPr>
              <a:t>Adaptive Agents:</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Adaptive agents are individual traders, institutions, algorithms, and other entities in a system that respond to new information by adjusting their strategies. They play a crucial role in shaping the </a:t>
            </a:r>
            <a:r>
              <a:rPr lang="en-GB" b="0" i="0" err="1">
                <a:solidFill>
                  <a:srgbClr val="0D0D0D"/>
                </a:solidFill>
                <a:effectLst/>
                <a:latin typeface="Söhne"/>
              </a:rPr>
              <a:t>behavior</a:t>
            </a:r>
            <a:r>
              <a:rPr lang="en-GB" b="0" i="0">
                <a:solidFill>
                  <a:srgbClr val="0D0D0D"/>
                </a:solidFill>
                <a:effectLst/>
                <a:latin typeface="Söhne"/>
              </a:rPr>
              <a:t> of the system.</a:t>
            </a:r>
          </a:p>
          <a:p>
            <a:pPr algn="l">
              <a:buFont typeface="+mj-lt"/>
              <a:buAutoNum type="arabicPeriod"/>
            </a:pPr>
            <a:r>
              <a:rPr lang="en-GB" b="1" i="0">
                <a:solidFill>
                  <a:srgbClr val="0D0D0D"/>
                </a:solidFill>
                <a:effectLst/>
                <a:latin typeface="Söhne"/>
              </a:rPr>
              <a:t>Feedback Loops:</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Feedback loops are mechanisms where the outputs of a system are fed back into it as inputs, influencing future </a:t>
            </a:r>
            <a:r>
              <a:rPr lang="en-GB" b="0" i="0" err="1">
                <a:solidFill>
                  <a:srgbClr val="0D0D0D"/>
                </a:solidFill>
                <a:effectLst/>
                <a:latin typeface="Söhne"/>
              </a:rPr>
              <a:t>behavior</a:t>
            </a:r>
            <a:r>
              <a:rPr lang="en-GB" b="0" i="0">
                <a:solidFill>
                  <a:srgbClr val="0D0D0D"/>
                </a:solidFill>
                <a:effectLst/>
                <a:latin typeface="Söhne"/>
              </a:rPr>
              <a:t>. These loops can help increase or decrease  certain </a:t>
            </a:r>
            <a:r>
              <a:rPr lang="en-GB" b="0" i="0" err="1">
                <a:solidFill>
                  <a:srgbClr val="0D0D0D"/>
                </a:solidFill>
                <a:effectLst/>
                <a:latin typeface="Söhne"/>
              </a:rPr>
              <a:t>behaviors</a:t>
            </a:r>
            <a:r>
              <a:rPr lang="en-GB" b="0" i="0">
                <a:solidFill>
                  <a:srgbClr val="0D0D0D"/>
                </a:solidFill>
                <a:effectLst/>
                <a:latin typeface="Söhne"/>
              </a:rPr>
              <a:t> within the system, contributing to its overall dynamics.</a:t>
            </a:r>
          </a:p>
          <a:p>
            <a:pPr algn="l">
              <a:buFont typeface="+mj-lt"/>
              <a:buAutoNum type="arabicPeriod"/>
            </a:pPr>
            <a:r>
              <a:rPr lang="en-GB" b="1" i="0">
                <a:solidFill>
                  <a:srgbClr val="0D0D0D"/>
                </a:solidFill>
                <a:effectLst/>
                <a:latin typeface="Söhne"/>
              </a:rPr>
              <a:t>Emergent </a:t>
            </a:r>
            <a:r>
              <a:rPr lang="en-GB" b="1" i="0" err="1">
                <a:solidFill>
                  <a:srgbClr val="0D0D0D"/>
                </a:solidFill>
                <a:effectLst/>
                <a:latin typeface="Söhne"/>
              </a:rPr>
              <a:t>Behavior</a:t>
            </a:r>
            <a:r>
              <a:rPr lang="en-GB" b="1" i="0">
                <a:solidFill>
                  <a:srgbClr val="0D0D0D"/>
                </a:solidFill>
                <a:effectLst/>
                <a:latin typeface="Söhne"/>
              </a:rPr>
              <a:t>:</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Emergent </a:t>
            </a:r>
            <a:r>
              <a:rPr lang="en-GB" b="0" i="0" err="1">
                <a:solidFill>
                  <a:srgbClr val="0D0D0D"/>
                </a:solidFill>
                <a:effectLst/>
                <a:latin typeface="Söhne"/>
              </a:rPr>
              <a:t>behavior</a:t>
            </a:r>
            <a:r>
              <a:rPr lang="en-GB" b="0" i="0">
                <a:solidFill>
                  <a:srgbClr val="0D0D0D"/>
                </a:solidFill>
                <a:effectLst/>
                <a:latin typeface="Söhne"/>
              </a:rPr>
              <a:t> refers to outcomes that arise from the interactions of adaptive agents in the system. These </a:t>
            </a:r>
            <a:r>
              <a:rPr lang="en-GB" b="0" i="0" err="1">
                <a:solidFill>
                  <a:srgbClr val="0D0D0D"/>
                </a:solidFill>
                <a:effectLst/>
                <a:latin typeface="Söhne"/>
              </a:rPr>
              <a:t>behaviors</a:t>
            </a:r>
            <a:r>
              <a:rPr lang="en-GB" b="0" i="0">
                <a:solidFill>
                  <a:srgbClr val="0D0D0D"/>
                </a:solidFill>
                <a:effectLst/>
                <a:latin typeface="Söhne"/>
              </a:rPr>
              <a:t> cannot be predicted solely by studying the individual agents but emerge from their collective actions and feedback loops.</a:t>
            </a:r>
          </a:p>
          <a:p>
            <a:pPr algn="l">
              <a:buFont typeface="+mj-lt"/>
              <a:buAutoNum type="arabicPeriod"/>
            </a:pPr>
            <a:r>
              <a:rPr lang="en-GB" b="1" i="0">
                <a:solidFill>
                  <a:srgbClr val="0D0D0D"/>
                </a:solidFill>
                <a:effectLst/>
                <a:latin typeface="Söhne"/>
              </a:rPr>
              <a:t>Adaptation and Evolution:</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Systems with adaptive agents continuously evolve over time. Strategies, regulations, and technologies adapt and change, leading to an ever-evolving landscape. This ongoing adaptation shapes the dynamics of the system and its emergent </a:t>
            </a:r>
            <a:r>
              <a:rPr lang="en-GB" b="0" i="0" err="1">
                <a:solidFill>
                  <a:srgbClr val="0D0D0D"/>
                </a:solidFill>
                <a:effectLst/>
                <a:latin typeface="Söhne"/>
              </a:rPr>
              <a:t>behavior</a:t>
            </a:r>
            <a:r>
              <a:rPr lang="en-GB" b="0" i="0">
                <a:solidFill>
                  <a:srgbClr val="0D0D0D"/>
                </a:solidFill>
                <a:effectLst/>
                <a:latin typeface="Söhne"/>
              </a:rPr>
              <a:t>.</a:t>
            </a:r>
          </a:p>
          <a:p>
            <a:endParaRPr lang="en-GB"/>
          </a:p>
        </p:txBody>
      </p:sp>
      <p:sp>
        <p:nvSpPr>
          <p:cNvPr id="4" name="Slide Number Placeholder 3"/>
          <p:cNvSpPr>
            <a:spLocks noGrp="1"/>
          </p:cNvSpPr>
          <p:nvPr>
            <p:ph type="sldNum" sz="quarter" idx="5"/>
          </p:nvPr>
        </p:nvSpPr>
        <p:spPr/>
        <p:txBody>
          <a:bodyPr/>
          <a:lstStyle/>
          <a:p>
            <a:fld id="{871B2431-D351-4C6E-A3CF-9DFAC0E3E050}" type="slidenum">
              <a:rPr lang="cs-CZ" smtClean="0"/>
              <a:t>8</a:t>
            </a:fld>
            <a:endParaRPr lang="cs-CZ"/>
          </a:p>
        </p:txBody>
      </p:sp>
    </p:spTree>
    <p:extLst>
      <p:ext uri="{BB962C8B-B14F-4D97-AF65-F5344CB8AC3E}">
        <p14:creationId xmlns:p14="http://schemas.microsoft.com/office/powerpoint/2010/main" val="42882154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60675" y="512763"/>
            <a:ext cx="3422650" cy="2566987"/>
          </a:xfrm>
        </p:spPr>
      </p:sp>
      <p:sp>
        <p:nvSpPr>
          <p:cNvPr id="3" name="Notes Placeholder 2"/>
          <p:cNvSpPr>
            <a:spLocks noGrp="1"/>
          </p:cNvSpPr>
          <p:nvPr>
            <p:ph type="body" idx="1"/>
          </p:nvPr>
        </p:nvSpPr>
        <p:spPr/>
        <p:txBody>
          <a:bodyPr/>
          <a:lstStyle/>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GB" b="0" i="0" err="1">
                <a:solidFill>
                  <a:srgbClr val="0D0D0D"/>
                </a:solidFill>
                <a:effectLst/>
                <a:latin typeface="Söhne"/>
              </a:rPr>
              <a:t>Ther</a:t>
            </a:r>
            <a:r>
              <a:rPr lang="en-GB" b="0" i="0">
                <a:solidFill>
                  <a:srgbClr val="0D0D0D"/>
                </a:solidFill>
                <a:effectLst/>
                <a:latin typeface="Söhne"/>
              </a:rPr>
              <a:t> aim wasn't solely academic; they sought financial independence, envisioning themselves as millionaires who could fund their research independently, liberated from traditional grant systems.</a:t>
            </a:r>
          </a:p>
          <a:p>
            <a:pPr marL="742950" lvl="1" indent="-285750" algn="l">
              <a:buFont typeface="+mj-lt"/>
              <a:buAutoNum type="arabicPeriod"/>
            </a:pPr>
            <a:r>
              <a:rPr lang="en-GB" b="0" i="0">
                <a:solidFill>
                  <a:srgbClr val="0D0D0D"/>
                </a:solidFill>
                <a:effectLst/>
                <a:latin typeface="Söhne"/>
              </a:rPr>
              <a:t>Despite their academic roots, the Prediction Company achieved remarkable success in the financial world.</a:t>
            </a:r>
          </a:p>
          <a:p>
            <a:pPr marL="742950" lvl="1" indent="-285750" algn="l">
              <a:buFont typeface="+mj-lt"/>
              <a:buAutoNum type="arabicPeriod"/>
            </a:pPr>
            <a:r>
              <a:rPr lang="en-GB" b="0" i="0">
                <a:solidFill>
                  <a:srgbClr val="0D0D0D"/>
                </a:solidFill>
                <a:effectLst/>
                <a:latin typeface="Söhne"/>
              </a:rPr>
              <a:t>They consistently outperformed the market, managing assets exceeding $1 billion, showcasing the practical application of chaos theory in finance.</a:t>
            </a:r>
          </a:p>
          <a:p>
            <a:pPr marL="742950" lvl="1" indent="-285750" algn="l">
              <a:buFont typeface="+mj-lt"/>
              <a:buAutoNum type="arabicPeriod"/>
            </a:pPr>
            <a:r>
              <a:rPr lang="en-GB" b="0" i="0">
                <a:solidFill>
                  <a:srgbClr val="0D0D0D"/>
                </a:solidFill>
                <a:effectLst/>
                <a:latin typeface="Söhne"/>
              </a:rPr>
              <a:t>Their accomplishments didn't go unnoticed, leading to their acquisition by UBS in 2006.</a:t>
            </a:r>
          </a:p>
          <a:p>
            <a:pPr marL="742950" lvl="1" indent="-285750" algn="l">
              <a:buFont typeface="+mj-lt"/>
              <a:buAutoNum type="arabicPeriod"/>
            </a:pPr>
            <a:r>
              <a:rPr lang="en-GB" b="0" i="0">
                <a:solidFill>
                  <a:srgbClr val="0D0D0D"/>
                </a:solidFill>
                <a:effectLst/>
                <a:latin typeface="Söhne"/>
              </a:rPr>
              <a:t>Their journey from theoretical physicists to successful financiers highlights the real-world impact of their work and the transformative potential of chaos theory in understanding and navigating financial markets.</a:t>
            </a:r>
          </a:p>
          <a:p>
            <a:endParaRPr lang="en-GB"/>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2343039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GB" b="0">
                <a:solidFill>
                  <a:srgbClr val="000000"/>
                </a:solidFill>
                <a:effectLst/>
                <a:latin typeface="Courier New" panose="02070309020205020404" pitchFamily="49" charset="0"/>
              </a:rPr>
              <a:t>Fractals are structures that show self-similarity across different scales, meaning they look similar up close as they do from a distance. They can be deterministic (where the pattern is precisely the same at every scale) or statistical (where the pattern is statistically similar at different scales). Fractals are more than just mathematical curiosities; they are found extensively in nature, in forms such as snowflakes, mountain ranges, lightning bolts, and coastlines.</a:t>
            </a:r>
          </a:p>
          <a:p>
            <a:br>
              <a:rPr lang="en-US"/>
            </a:br>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860675" y="512763"/>
            <a:ext cx="3422650" cy="2566987"/>
          </a:xfrm>
        </p:spPr>
      </p:sp>
      <p:sp>
        <p:nvSpPr>
          <p:cNvPr id="3" name="Notes Placeholder 2"/>
          <p:cNvSpPr>
            <a:spLocks noGrp="1"/>
          </p:cNvSpPr>
          <p:nvPr>
            <p:ph type="body" idx="1"/>
          </p:nvPr>
        </p:nvSpPr>
        <p:spPr/>
        <p:txBody>
          <a:bodyPr/>
          <a:lstStyle/>
          <a:p>
            <a:pPr algn="l">
              <a:buFont typeface="+mj-lt"/>
              <a:buAutoNum type="arabicPeriod"/>
            </a:pPr>
            <a:r>
              <a:rPr lang="en-GB" b="1" i="0">
                <a:solidFill>
                  <a:srgbClr val="0D0D0D"/>
                </a:solidFill>
                <a:effectLst/>
                <a:latin typeface="Söhne"/>
              </a:rPr>
              <a:t>Fractal Characteristics:</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Markets display fractal traits, meaning patterns repeat at various time scales, challenging linear models like the CAPM.</a:t>
            </a:r>
          </a:p>
          <a:p>
            <a:pPr algn="l">
              <a:buFont typeface="+mj-lt"/>
              <a:buAutoNum type="arabicPeriod"/>
            </a:pPr>
            <a:r>
              <a:rPr lang="en-GB" b="1" i="0">
                <a:solidFill>
                  <a:srgbClr val="0D0D0D"/>
                </a:solidFill>
                <a:effectLst/>
                <a:latin typeface="Söhne"/>
              </a:rPr>
              <a:t>Self-Similarity Across Time:</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Whether observed over minutes, hours, or years, market movements exhibit consistent patterns, defying traditional linear assumptions.</a:t>
            </a:r>
          </a:p>
          <a:p>
            <a:pPr algn="l">
              <a:buFont typeface="+mj-lt"/>
              <a:buAutoNum type="arabicPeriod"/>
            </a:pPr>
            <a:r>
              <a:rPr lang="en-GB" b="1" i="0">
                <a:solidFill>
                  <a:srgbClr val="0D0D0D"/>
                </a:solidFill>
                <a:effectLst/>
                <a:latin typeface="Söhne"/>
              </a:rPr>
              <a:t>Contradiction with Linear Models:</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Linear models, such as the CAPM, fail to account for fractal nature, leading to inaccuracies in financial analysis and forecasting.</a:t>
            </a:r>
          </a:p>
          <a:p>
            <a:pPr algn="l">
              <a:buFont typeface="+mj-lt"/>
              <a:buAutoNum type="arabicPeriod"/>
            </a:pPr>
            <a:r>
              <a:rPr lang="en-GB" b="1" i="0">
                <a:solidFill>
                  <a:srgbClr val="0D0D0D"/>
                </a:solidFill>
                <a:effectLst/>
                <a:latin typeface="Söhne"/>
              </a:rPr>
              <a:t>Implications for Analysis:</a:t>
            </a:r>
            <a:endParaRPr lang="en-GB" b="0" i="0">
              <a:solidFill>
                <a:srgbClr val="0D0D0D"/>
              </a:solidFill>
              <a:effectLst/>
              <a:latin typeface="Söhne"/>
            </a:endParaRPr>
          </a:p>
          <a:p>
            <a:pPr marL="742950" lvl="1" indent="-285750" algn="l">
              <a:buFont typeface="+mj-lt"/>
              <a:buAutoNum type="arabicPeriod"/>
            </a:pPr>
            <a:r>
              <a:rPr lang="en-GB" b="0" i="0">
                <a:solidFill>
                  <a:srgbClr val="0D0D0D"/>
                </a:solidFill>
                <a:effectLst/>
                <a:latin typeface="Söhne"/>
              </a:rPr>
              <a:t>Recognizing market fractality prompts a need for updated financial models to better capture complex market dynamics and improve forecasting accuracy.</a:t>
            </a:r>
          </a:p>
          <a:p>
            <a:endParaRPr lang="en-GB"/>
          </a:p>
        </p:txBody>
      </p:sp>
      <p:sp>
        <p:nvSpPr>
          <p:cNvPr id="4" name="Slide Number Placeholder 3"/>
          <p:cNvSpPr>
            <a:spLocks noGrp="1"/>
          </p:cNvSpPr>
          <p:nvPr>
            <p:ph type="sldNum" sz="quarter" idx="5"/>
          </p:nvPr>
        </p:nvSpPr>
        <p:spPr/>
        <p:txBody>
          <a:bodyPr/>
          <a:lstStyle/>
          <a:p>
            <a:fld id="{871B2431-D351-4C6E-A3CF-9DFAC0E3E050}" type="slidenum">
              <a:rPr lang="cs-CZ" smtClean="0"/>
              <a:t>11</a:t>
            </a:fld>
            <a:endParaRPr lang="cs-CZ"/>
          </a:p>
        </p:txBody>
      </p:sp>
    </p:spTree>
    <p:extLst>
      <p:ext uri="{BB962C8B-B14F-4D97-AF65-F5344CB8AC3E}">
        <p14:creationId xmlns:p14="http://schemas.microsoft.com/office/powerpoint/2010/main" val="27058472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60675" y="512763"/>
            <a:ext cx="342265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27673" y="351904"/>
            <a:ext cx="9098254" cy="6611392"/>
            <a:chOff x="0" y="0"/>
            <a:chExt cx="11978664" cy="8704488"/>
          </a:xfrm>
        </p:grpSpPr>
        <p:sp>
          <p:nvSpPr>
            <p:cNvPr id="3" name="Freeform 3"/>
            <p:cNvSpPr/>
            <p:nvPr/>
          </p:nvSpPr>
          <p:spPr>
            <a:xfrm>
              <a:off x="0" y="0"/>
              <a:ext cx="11978664" cy="8704488"/>
            </a:xfrm>
            <a:custGeom>
              <a:avLst/>
              <a:gdLst/>
              <a:ahLst/>
              <a:cxnLst/>
              <a:rect l="l" t="t" r="r" b="b"/>
              <a:pathLst>
                <a:path w="11978664" h="8704488">
                  <a:moveTo>
                    <a:pt x="0" y="0"/>
                  </a:moveTo>
                  <a:lnTo>
                    <a:pt x="0" y="8704488"/>
                  </a:lnTo>
                  <a:lnTo>
                    <a:pt x="11978664" y="8704488"/>
                  </a:lnTo>
                  <a:lnTo>
                    <a:pt x="11978664" y="0"/>
                  </a:lnTo>
                  <a:lnTo>
                    <a:pt x="0" y="0"/>
                  </a:lnTo>
                  <a:close/>
                  <a:moveTo>
                    <a:pt x="11917704" y="8643528"/>
                  </a:moveTo>
                  <a:lnTo>
                    <a:pt x="59690" y="8643528"/>
                  </a:lnTo>
                  <a:lnTo>
                    <a:pt x="59690" y="59690"/>
                  </a:lnTo>
                  <a:lnTo>
                    <a:pt x="11917704" y="59690"/>
                  </a:lnTo>
                  <a:lnTo>
                    <a:pt x="11917704" y="8643528"/>
                  </a:lnTo>
                  <a:close/>
                </a:path>
              </a:pathLst>
            </a:custGeom>
            <a:solidFill>
              <a:srgbClr val="1C2120"/>
            </a:solidFill>
          </p:spPr>
        </p:sp>
      </p:grpSp>
      <p:sp>
        <p:nvSpPr>
          <p:cNvPr id="4" name="AutoShape 4"/>
          <p:cNvSpPr/>
          <p:nvPr/>
        </p:nvSpPr>
        <p:spPr>
          <a:xfrm>
            <a:off x="369599" y="5939527"/>
            <a:ext cx="9033453" cy="1023769"/>
          </a:xfrm>
          <a:prstGeom prst="rect">
            <a:avLst/>
          </a:prstGeom>
          <a:solidFill>
            <a:srgbClr val="1C2120"/>
          </a:solidFill>
        </p:spPr>
      </p:sp>
      <p:sp>
        <p:nvSpPr>
          <p:cNvPr id="5" name="TextBox 5"/>
          <p:cNvSpPr txBox="1"/>
          <p:nvPr/>
        </p:nvSpPr>
        <p:spPr>
          <a:xfrm>
            <a:off x="1391931" y="6277040"/>
            <a:ext cx="6969739" cy="289052"/>
          </a:xfrm>
          <a:prstGeom prst="rect">
            <a:avLst/>
          </a:prstGeom>
        </p:spPr>
        <p:txBody>
          <a:bodyPr lIns="0" tIns="0" rIns="0" bIns="0" rtlCol="0" anchor="t">
            <a:spAutoFit/>
          </a:bodyPr>
          <a:lstStyle/>
          <a:p>
            <a:pPr algn="ctr">
              <a:lnSpc>
                <a:spcPts val="2394"/>
              </a:lnSpc>
            </a:pPr>
            <a:r>
              <a:rPr lang="en-US" sz="1799" spc="95">
                <a:solidFill>
                  <a:srgbClr val="F2EFEB"/>
                </a:solidFill>
                <a:latin typeface="Montserrat Light"/>
              </a:rPr>
              <a:t>21 March 2024</a:t>
            </a:r>
          </a:p>
        </p:txBody>
      </p:sp>
      <p:grpSp>
        <p:nvGrpSpPr>
          <p:cNvPr id="6" name="Group 6"/>
          <p:cNvGrpSpPr/>
          <p:nvPr/>
        </p:nvGrpSpPr>
        <p:grpSpPr>
          <a:xfrm>
            <a:off x="682414" y="2187248"/>
            <a:ext cx="8388771" cy="2253474"/>
            <a:chOff x="0" y="0"/>
            <a:chExt cx="11185028" cy="3004632"/>
          </a:xfrm>
        </p:grpSpPr>
        <p:sp>
          <p:nvSpPr>
            <p:cNvPr id="7" name="TextBox 7"/>
            <p:cNvSpPr txBox="1"/>
            <p:nvPr/>
          </p:nvSpPr>
          <p:spPr>
            <a:xfrm>
              <a:off x="946022" y="0"/>
              <a:ext cx="9292985" cy="406400"/>
            </a:xfrm>
            <a:prstGeom prst="rect">
              <a:avLst/>
            </a:prstGeom>
          </p:spPr>
          <p:txBody>
            <a:bodyPr lIns="0" tIns="0" rIns="0" bIns="0" rtlCol="0" anchor="t">
              <a:spAutoFit/>
            </a:bodyPr>
            <a:lstStyle/>
            <a:p>
              <a:pPr algn="ctr">
                <a:lnSpc>
                  <a:spcPts val="2359"/>
                </a:lnSpc>
              </a:pPr>
              <a:r>
                <a:rPr lang="en-US" sz="1999" spc="159">
                  <a:solidFill>
                    <a:srgbClr val="1C2120"/>
                  </a:solidFill>
                  <a:latin typeface="Montserrat Light"/>
                </a:rPr>
                <a:t>GUEST LECTURER: DR. NAM HAI LE</a:t>
              </a:r>
            </a:p>
          </p:txBody>
        </p:sp>
        <p:sp>
          <p:nvSpPr>
            <p:cNvPr id="8" name="TextBox 8"/>
            <p:cNvSpPr txBox="1"/>
            <p:nvPr/>
          </p:nvSpPr>
          <p:spPr>
            <a:xfrm>
              <a:off x="257134" y="1386440"/>
              <a:ext cx="10670761" cy="1618192"/>
            </a:xfrm>
            <a:prstGeom prst="rect">
              <a:avLst/>
            </a:prstGeom>
          </p:spPr>
          <p:txBody>
            <a:bodyPr lIns="0" tIns="0" rIns="0" bIns="0" rtlCol="0" anchor="t">
              <a:spAutoFit/>
            </a:bodyPr>
            <a:lstStyle/>
            <a:p>
              <a:pPr algn="ctr">
                <a:lnSpc>
                  <a:spcPts val="4450"/>
                </a:lnSpc>
              </a:pPr>
              <a:r>
                <a:rPr lang="en-US" sz="5000">
                  <a:solidFill>
                    <a:srgbClr val="1C2120"/>
                  </a:solidFill>
                  <a:latin typeface="League Gothic"/>
                </a:rPr>
                <a:t>DOES STOCK PRICE HAVE MEMORY? </a:t>
              </a:r>
            </a:p>
            <a:p>
              <a:pPr algn="ctr">
                <a:lnSpc>
                  <a:spcPts val="4450"/>
                </a:lnSpc>
              </a:pPr>
              <a:r>
                <a:rPr lang="en-US" sz="5000">
                  <a:solidFill>
                    <a:srgbClr val="1C2120"/>
                  </a:solidFill>
                  <a:latin typeface="League Gothic"/>
                </a:rPr>
                <a:t>INSIGHTS FROM CHAOS THEORY</a:t>
              </a:r>
            </a:p>
          </p:txBody>
        </p:sp>
        <p:sp>
          <p:nvSpPr>
            <p:cNvPr id="9" name="AutoShape 9"/>
            <p:cNvSpPr/>
            <p:nvPr/>
          </p:nvSpPr>
          <p:spPr>
            <a:xfrm>
              <a:off x="0" y="769333"/>
              <a:ext cx="11185028" cy="62551"/>
            </a:xfrm>
            <a:prstGeom prst="rect">
              <a:avLst/>
            </a:prstGeom>
            <a:solidFill>
              <a:srgbClr val="1C2120"/>
            </a:solidFill>
          </p:spPr>
        </p:sp>
      </p:grpSp>
      <p:sp>
        <p:nvSpPr>
          <p:cNvPr id="10" name="TextBox 10"/>
          <p:cNvSpPr txBox="1"/>
          <p:nvPr/>
        </p:nvSpPr>
        <p:spPr>
          <a:xfrm>
            <a:off x="1129460" y="4440722"/>
            <a:ext cx="7731078" cy="838200"/>
          </a:xfrm>
          <a:prstGeom prst="rect">
            <a:avLst/>
          </a:prstGeom>
        </p:spPr>
        <p:txBody>
          <a:bodyPr lIns="0" tIns="0" rIns="0" bIns="0" rtlCol="0" anchor="t">
            <a:spAutoFit/>
          </a:bodyPr>
          <a:lstStyle/>
          <a:p>
            <a:pPr algn="ctr">
              <a:lnSpc>
                <a:spcPts val="3359"/>
              </a:lnSpc>
              <a:spcBef>
                <a:spcPct val="0"/>
              </a:spcBef>
            </a:pPr>
            <a:r>
              <a:rPr lang="en-US" sz="2799" spc="0">
                <a:solidFill>
                  <a:srgbClr val="000000"/>
                </a:solidFill>
                <a:latin typeface="Merriweather Sans Italics"/>
              </a:rPr>
              <a:t>Exploring Market Efficiency and Chaos in Financial Markets</a:t>
            </a:r>
          </a:p>
        </p:txBody>
      </p:sp>
      <p:sp>
        <p:nvSpPr>
          <p:cNvPr id="11" name="Freeform 11" descr="Logo  Description automatically generated with medium confidence"/>
          <p:cNvSpPr/>
          <p:nvPr/>
        </p:nvSpPr>
        <p:spPr>
          <a:xfrm>
            <a:off x="6681257" y="0"/>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2"/>
            <a:stretch>
              <a:fillRect t="-32" b="-32"/>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Logo  Description automatically generated with medium confidence"/>
          <p:cNvSpPr/>
          <p:nvPr/>
        </p:nvSpPr>
        <p:spPr>
          <a:xfrm>
            <a:off x="6797011" y="-297733"/>
            <a:ext cx="3072343" cy="1727886"/>
          </a:xfrm>
          <a:custGeom>
            <a:avLst/>
            <a:gdLst/>
            <a:ahLst/>
            <a:cxnLst/>
            <a:rect l="l" t="t" r="r" b="b"/>
            <a:pathLst>
              <a:path w="3072343" h="1727886">
                <a:moveTo>
                  <a:pt x="0" y="0"/>
                </a:moveTo>
                <a:lnTo>
                  <a:pt x="3072344" y="0"/>
                </a:lnTo>
                <a:lnTo>
                  <a:pt x="3072344" y="1727886"/>
                </a:lnTo>
                <a:lnTo>
                  <a:pt x="0" y="1727886"/>
                </a:lnTo>
                <a:lnTo>
                  <a:pt x="0" y="0"/>
                </a:lnTo>
                <a:close/>
              </a:path>
            </a:pathLst>
          </a:custGeom>
          <a:blipFill>
            <a:blip r:embed="rId3"/>
            <a:stretch>
              <a:fillRect t="-32" b="-32"/>
            </a:stretch>
          </a:blipFill>
        </p:spPr>
      </p:sp>
      <p:sp>
        <p:nvSpPr>
          <p:cNvPr id="3" name="Freeform 3"/>
          <p:cNvSpPr/>
          <p:nvPr/>
        </p:nvSpPr>
        <p:spPr>
          <a:xfrm>
            <a:off x="225967" y="870077"/>
            <a:ext cx="4404960" cy="3303720"/>
          </a:xfrm>
          <a:custGeom>
            <a:avLst/>
            <a:gdLst/>
            <a:ahLst/>
            <a:cxnLst/>
            <a:rect l="l" t="t" r="r" b="b"/>
            <a:pathLst>
              <a:path w="4404960" h="3303720">
                <a:moveTo>
                  <a:pt x="0" y="0"/>
                </a:moveTo>
                <a:lnTo>
                  <a:pt x="4404960" y="0"/>
                </a:lnTo>
                <a:lnTo>
                  <a:pt x="4404960" y="3303720"/>
                </a:lnTo>
                <a:lnTo>
                  <a:pt x="0" y="3303720"/>
                </a:lnTo>
                <a:lnTo>
                  <a:pt x="0" y="0"/>
                </a:lnTo>
                <a:close/>
              </a:path>
            </a:pathLst>
          </a:custGeom>
          <a:blipFill>
            <a:blip r:embed="rId4"/>
            <a:stretch>
              <a:fillRect/>
            </a:stretch>
          </a:blipFill>
        </p:spPr>
      </p:sp>
      <p:sp>
        <p:nvSpPr>
          <p:cNvPr id="4" name="Freeform 4"/>
          <p:cNvSpPr/>
          <p:nvPr/>
        </p:nvSpPr>
        <p:spPr>
          <a:xfrm>
            <a:off x="4876800" y="979895"/>
            <a:ext cx="4806984" cy="3193902"/>
          </a:xfrm>
          <a:custGeom>
            <a:avLst/>
            <a:gdLst/>
            <a:ahLst/>
            <a:cxnLst/>
            <a:rect l="l" t="t" r="r" b="b"/>
            <a:pathLst>
              <a:path w="4806984" h="3193902">
                <a:moveTo>
                  <a:pt x="0" y="0"/>
                </a:moveTo>
                <a:lnTo>
                  <a:pt x="4806984" y="0"/>
                </a:lnTo>
                <a:lnTo>
                  <a:pt x="4806984" y="3193902"/>
                </a:lnTo>
                <a:lnTo>
                  <a:pt x="0" y="3193902"/>
                </a:lnTo>
                <a:lnTo>
                  <a:pt x="0" y="0"/>
                </a:lnTo>
                <a:close/>
              </a:path>
            </a:pathLst>
          </a:custGeom>
          <a:blipFill>
            <a:blip r:embed="rId5"/>
            <a:stretch>
              <a:fillRect/>
            </a:stretch>
          </a:blipFill>
        </p:spPr>
      </p:sp>
      <p:sp>
        <p:nvSpPr>
          <p:cNvPr id="5" name="Freeform 5"/>
          <p:cNvSpPr/>
          <p:nvPr/>
        </p:nvSpPr>
        <p:spPr>
          <a:xfrm>
            <a:off x="3232370" y="4473437"/>
            <a:ext cx="4047922" cy="2567618"/>
          </a:xfrm>
          <a:custGeom>
            <a:avLst/>
            <a:gdLst/>
            <a:ahLst/>
            <a:cxnLst/>
            <a:rect l="l" t="t" r="r" b="b"/>
            <a:pathLst>
              <a:path w="4047922" h="2567618">
                <a:moveTo>
                  <a:pt x="0" y="0"/>
                </a:moveTo>
                <a:lnTo>
                  <a:pt x="4047922" y="0"/>
                </a:lnTo>
                <a:lnTo>
                  <a:pt x="4047922" y="2567618"/>
                </a:lnTo>
                <a:lnTo>
                  <a:pt x="0" y="2567618"/>
                </a:lnTo>
                <a:lnTo>
                  <a:pt x="0" y="0"/>
                </a:lnTo>
                <a:close/>
              </a:path>
            </a:pathLst>
          </a:custGeom>
          <a:blipFill>
            <a:blip r:embed="rId6"/>
            <a:stretch>
              <a:fillRect t="-11539" b="-11539"/>
            </a:stretch>
          </a:blipFill>
        </p:spPr>
      </p:sp>
      <p:sp>
        <p:nvSpPr>
          <p:cNvPr id="6" name="TextBox 6"/>
          <p:cNvSpPr txBox="1"/>
          <p:nvPr/>
        </p:nvSpPr>
        <p:spPr>
          <a:xfrm>
            <a:off x="8885475" y="6872530"/>
            <a:ext cx="585205" cy="171196"/>
          </a:xfrm>
          <a:prstGeom prst="rect">
            <a:avLst/>
          </a:prstGeom>
        </p:spPr>
        <p:txBody>
          <a:bodyPr lIns="0" tIns="0" rIns="0" bIns="0" rtlCol="0" anchor="t">
            <a:spAutoFit/>
          </a:bodyPr>
          <a:lstStyle/>
          <a:p>
            <a:pPr algn="r">
              <a:lnSpc>
                <a:spcPts val="1280"/>
              </a:lnSpc>
            </a:pPr>
            <a:r>
              <a:rPr lang="en-US" sz="1066" spc="0">
                <a:solidFill>
                  <a:srgbClr val="495961"/>
                </a:solidFill>
                <a:latin typeface="Merriweather Sans"/>
              </a:rPr>
              <a:t>‹#›</a:t>
            </a:r>
          </a:p>
        </p:txBody>
      </p:sp>
      <p:sp>
        <p:nvSpPr>
          <p:cNvPr id="7" name="TextBox 7"/>
          <p:cNvSpPr txBox="1"/>
          <p:nvPr/>
        </p:nvSpPr>
        <p:spPr>
          <a:xfrm>
            <a:off x="1654708" y="4289911"/>
            <a:ext cx="1138670" cy="183526"/>
          </a:xfrm>
          <a:prstGeom prst="rect">
            <a:avLst/>
          </a:prstGeom>
        </p:spPr>
        <p:txBody>
          <a:bodyPr lIns="0" tIns="0" rIns="0" bIns="0" rtlCol="0" anchor="t">
            <a:spAutoFit/>
          </a:bodyPr>
          <a:lstStyle/>
          <a:p>
            <a:pPr algn="ctr">
              <a:lnSpc>
                <a:spcPts val="1450"/>
              </a:lnSpc>
              <a:spcBef>
                <a:spcPct val="0"/>
              </a:spcBef>
            </a:pPr>
            <a:r>
              <a:rPr lang="en-US" sz="1208" spc="0">
                <a:solidFill>
                  <a:srgbClr val="495961"/>
                </a:solidFill>
                <a:latin typeface="Merriweather Sans"/>
              </a:rPr>
              <a:t>Mandelbrot Set</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C2120"/>
        </a:solidFill>
        <a:effectLst/>
      </p:bgPr>
    </p:bg>
    <p:spTree>
      <p:nvGrpSpPr>
        <p:cNvPr id="1" name=""/>
        <p:cNvGrpSpPr/>
        <p:nvPr/>
      </p:nvGrpSpPr>
      <p:grpSpPr>
        <a:xfrm>
          <a:off x="0" y="0"/>
          <a:ext cx="0" cy="0"/>
          <a:chOff x="0" y="0"/>
          <a:chExt cx="0" cy="0"/>
        </a:xfrm>
      </p:grpSpPr>
      <p:grpSp>
        <p:nvGrpSpPr>
          <p:cNvPr id="2" name="Group 2"/>
          <p:cNvGrpSpPr/>
          <p:nvPr/>
        </p:nvGrpSpPr>
        <p:grpSpPr>
          <a:xfrm>
            <a:off x="343522" y="492731"/>
            <a:ext cx="9066556" cy="6329737"/>
            <a:chOff x="0" y="0"/>
            <a:chExt cx="11936931" cy="8333665"/>
          </a:xfrm>
        </p:grpSpPr>
        <p:sp>
          <p:nvSpPr>
            <p:cNvPr id="3" name="Freeform 3"/>
            <p:cNvSpPr/>
            <p:nvPr/>
          </p:nvSpPr>
          <p:spPr>
            <a:xfrm>
              <a:off x="0" y="0"/>
              <a:ext cx="11936930" cy="8333664"/>
            </a:xfrm>
            <a:custGeom>
              <a:avLst/>
              <a:gdLst/>
              <a:ahLst/>
              <a:cxnLst/>
              <a:rect l="l" t="t" r="r" b="b"/>
              <a:pathLst>
                <a:path w="11936930" h="8333664">
                  <a:moveTo>
                    <a:pt x="0" y="0"/>
                  </a:moveTo>
                  <a:lnTo>
                    <a:pt x="0" y="8333664"/>
                  </a:lnTo>
                  <a:lnTo>
                    <a:pt x="11936930" y="8333664"/>
                  </a:lnTo>
                  <a:lnTo>
                    <a:pt x="11936930" y="0"/>
                  </a:lnTo>
                  <a:lnTo>
                    <a:pt x="0" y="0"/>
                  </a:lnTo>
                  <a:close/>
                  <a:moveTo>
                    <a:pt x="11875970" y="8272704"/>
                  </a:moveTo>
                  <a:lnTo>
                    <a:pt x="59690" y="8272704"/>
                  </a:lnTo>
                  <a:lnTo>
                    <a:pt x="59690" y="59690"/>
                  </a:lnTo>
                  <a:lnTo>
                    <a:pt x="11875970" y="59690"/>
                  </a:lnTo>
                  <a:lnTo>
                    <a:pt x="11875970" y="8272704"/>
                  </a:lnTo>
                  <a:close/>
                </a:path>
              </a:pathLst>
            </a:custGeom>
            <a:solidFill>
              <a:srgbClr val="F2EFEB"/>
            </a:solidFill>
          </p:spPr>
        </p:sp>
      </p:grpSp>
      <p:sp>
        <p:nvSpPr>
          <p:cNvPr id="4" name="AutoShape 4"/>
          <p:cNvSpPr/>
          <p:nvPr/>
        </p:nvSpPr>
        <p:spPr>
          <a:xfrm>
            <a:off x="350069" y="6266412"/>
            <a:ext cx="9053462" cy="556057"/>
          </a:xfrm>
          <a:prstGeom prst="rect">
            <a:avLst/>
          </a:prstGeom>
          <a:solidFill>
            <a:srgbClr val="F2EFEB"/>
          </a:solidFill>
        </p:spPr>
      </p:sp>
      <p:grpSp>
        <p:nvGrpSpPr>
          <p:cNvPr id="5" name="Group 5"/>
          <p:cNvGrpSpPr/>
          <p:nvPr/>
        </p:nvGrpSpPr>
        <p:grpSpPr>
          <a:xfrm>
            <a:off x="739564" y="1653387"/>
            <a:ext cx="8274473" cy="2252917"/>
            <a:chOff x="0" y="0"/>
            <a:chExt cx="11032630" cy="3003889"/>
          </a:xfrm>
        </p:grpSpPr>
        <p:sp>
          <p:nvSpPr>
            <p:cNvPr id="6" name="TextBox 6"/>
            <p:cNvSpPr txBox="1"/>
            <p:nvPr/>
          </p:nvSpPr>
          <p:spPr>
            <a:xfrm>
              <a:off x="241883" y="95250"/>
              <a:ext cx="10548865" cy="2561590"/>
            </a:xfrm>
            <a:prstGeom prst="rect">
              <a:avLst/>
            </a:prstGeom>
          </p:spPr>
          <p:txBody>
            <a:bodyPr lIns="0" tIns="0" rIns="0" bIns="0" rtlCol="0" anchor="t">
              <a:spAutoFit/>
            </a:bodyPr>
            <a:lstStyle/>
            <a:p>
              <a:pPr algn="ctr">
                <a:lnSpc>
                  <a:spcPts val="7350"/>
                </a:lnSpc>
              </a:pPr>
              <a:r>
                <a:rPr lang="en-US" sz="7000" spc="210">
                  <a:solidFill>
                    <a:srgbClr val="F2EFEB"/>
                  </a:solidFill>
                  <a:latin typeface="League Gothic"/>
                </a:rPr>
                <a:t>FRACTAL MARKET HYPOTHESIS</a:t>
              </a:r>
            </a:p>
          </p:txBody>
        </p:sp>
        <p:sp>
          <p:nvSpPr>
            <p:cNvPr id="7" name="AutoShape 7"/>
            <p:cNvSpPr/>
            <p:nvPr/>
          </p:nvSpPr>
          <p:spPr>
            <a:xfrm>
              <a:off x="0" y="2942191"/>
              <a:ext cx="11032630" cy="61699"/>
            </a:xfrm>
            <a:prstGeom prst="rect">
              <a:avLst/>
            </a:prstGeom>
            <a:solidFill>
              <a:srgbClr val="F2EFEB"/>
            </a:solidFill>
          </p:spPr>
        </p:sp>
      </p:grpSp>
      <p:sp>
        <p:nvSpPr>
          <p:cNvPr id="8" name="TextBox 8"/>
          <p:cNvSpPr txBox="1"/>
          <p:nvPr/>
        </p:nvSpPr>
        <p:spPr>
          <a:xfrm>
            <a:off x="527388" y="4081226"/>
            <a:ext cx="9066556" cy="276225"/>
          </a:xfrm>
          <a:prstGeom prst="rect">
            <a:avLst/>
          </a:prstGeom>
        </p:spPr>
        <p:txBody>
          <a:bodyPr lIns="0" tIns="0" rIns="0" bIns="0" rtlCol="0" anchor="t">
            <a:spAutoFit/>
          </a:bodyPr>
          <a:lstStyle/>
          <a:p>
            <a:pPr algn="ctr">
              <a:lnSpc>
                <a:spcPts val="2160"/>
              </a:lnSpc>
              <a:spcBef>
                <a:spcPct val="0"/>
              </a:spcBef>
            </a:pPr>
            <a:r>
              <a:rPr lang="en-US" sz="1800" spc="0">
                <a:solidFill>
                  <a:srgbClr val="FFFFFF"/>
                </a:solidFill>
                <a:latin typeface="Merriweather Sans"/>
              </a:rPr>
              <a:t>Proposed by Mandelbrot -- a pioneer in fractal and chaos study</a:t>
            </a:r>
          </a:p>
        </p:txBody>
      </p:sp>
      <p:sp>
        <p:nvSpPr>
          <p:cNvPr id="9" name="Freeform 9" descr="Logo  Description automatically generated with medium confidence"/>
          <p:cNvSpPr/>
          <p:nvPr/>
        </p:nvSpPr>
        <p:spPr>
          <a:xfrm>
            <a:off x="6681257" y="91933"/>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3"/>
            <a:stretch>
              <a:fillRect t="-32" b="-32"/>
            </a:stretch>
          </a:blipFill>
        </p:spPr>
      </p:sp>
      <p:sp>
        <p:nvSpPr>
          <p:cNvPr id="10" name="TextBox 10"/>
          <p:cNvSpPr txBox="1"/>
          <p:nvPr/>
        </p:nvSpPr>
        <p:spPr>
          <a:xfrm>
            <a:off x="743520" y="4749182"/>
            <a:ext cx="8278560" cy="952500"/>
          </a:xfrm>
          <a:prstGeom prst="rect">
            <a:avLst/>
          </a:prstGeom>
        </p:spPr>
        <p:txBody>
          <a:bodyPr lIns="0" tIns="0" rIns="0" bIns="0" rtlCol="0" anchor="t">
            <a:spAutoFit/>
          </a:bodyPr>
          <a:lstStyle/>
          <a:p>
            <a:pPr algn="ctr">
              <a:lnSpc>
                <a:spcPts val="1919"/>
              </a:lnSpc>
              <a:spcBef>
                <a:spcPct val="0"/>
              </a:spcBef>
            </a:pPr>
            <a:r>
              <a:rPr lang="en-US" sz="1599" spc="0">
                <a:solidFill>
                  <a:srgbClr val="FFFFFF"/>
                </a:solidFill>
                <a:latin typeface="Merriweather Sans"/>
              </a:rPr>
              <a:t>Markets exhibit fractal characteristics, meaning market movements are self-similar across different time scales.</a:t>
            </a:r>
          </a:p>
          <a:p>
            <a:pPr algn="ctr">
              <a:lnSpc>
                <a:spcPts val="1919"/>
              </a:lnSpc>
              <a:spcBef>
                <a:spcPct val="0"/>
              </a:spcBef>
            </a:pPr>
            <a:r>
              <a:rPr lang="en-US" sz="1599">
                <a:solidFill>
                  <a:srgbClr val="FFFFFF"/>
                </a:solidFill>
                <a:latin typeface="Merriweather Sans"/>
              </a:rPr>
              <a:t>This contradicts the linear models traditionally used in financial analysis </a:t>
            </a:r>
          </a:p>
          <a:p>
            <a:pPr algn="ctr">
              <a:lnSpc>
                <a:spcPts val="1919"/>
              </a:lnSpc>
              <a:spcBef>
                <a:spcPct val="0"/>
              </a:spcBef>
            </a:pPr>
            <a:r>
              <a:rPr lang="en-US" sz="1599" spc="0">
                <a:solidFill>
                  <a:srgbClr val="FFFFFF"/>
                </a:solidFill>
                <a:latin typeface="Merriweather Sans"/>
              </a:rPr>
              <a:t>(e.g. Capital Asset Pricing Model (CAPM)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11550" y="382750"/>
            <a:ext cx="9142757" cy="6549700"/>
            <a:chOff x="0" y="0"/>
            <a:chExt cx="12037257" cy="8623265"/>
          </a:xfrm>
        </p:grpSpPr>
        <p:sp>
          <p:nvSpPr>
            <p:cNvPr id="3" name="Freeform 3"/>
            <p:cNvSpPr/>
            <p:nvPr/>
          </p:nvSpPr>
          <p:spPr>
            <a:xfrm>
              <a:off x="0" y="0"/>
              <a:ext cx="12037257" cy="8623264"/>
            </a:xfrm>
            <a:custGeom>
              <a:avLst/>
              <a:gdLst/>
              <a:ahLst/>
              <a:cxnLst/>
              <a:rect l="l" t="t" r="r" b="b"/>
              <a:pathLst>
                <a:path w="12037257" h="8623264">
                  <a:moveTo>
                    <a:pt x="0" y="0"/>
                  </a:moveTo>
                  <a:lnTo>
                    <a:pt x="0" y="8623264"/>
                  </a:lnTo>
                  <a:lnTo>
                    <a:pt x="12037257" y="8623264"/>
                  </a:lnTo>
                  <a:lnTo>
                    <a:pt x="12037257" y="0"/>
                  </a:lnTo>
                  <a:lnTo>
                    <a:pt x="0" y="0"/>
                  </a:lnTo>
                  <a:close/>
                  <a:moveTo>
                    <a:pt x="11976297" y="8562304"/>
                  </a:moveTo>
                  <a:lnTo>
                    <a:pt x="59690" y="8562304"/>
                  </a:lnTo>
                  <a:lnTo>
                    <a:pt x="59690" y="59690"/>
                  </a:lnTo>
                  <a:lnTo>
                    <a:pt x="11976297" y="59690"/>
                  </a:lnTo>
                  <a:lnTo>
                    <a:pt x="11976297" y="8562304"/>
                  </a:lnTo>
                  <a:close/>
                </a:path>
              </a:pathLst>
            </a:custGeom>
            <a:solidFill>
              <a:srgbClr val="1C2120"/>
            </a:solidFill>
          </p:spPr>
        </p:sp>
      </p:grpSp>
      <p:grpSp>
        <p:nvGrpSpPr>
          <p:cNvPr id="4" name="Group 4"/>
          <p:cNvGrpSpPr/>
          <p:nvPr/>
        </p:nvGrpSpPr>
        <p:grpSpPr>
          <a:xfrm>
            <a:off x="298362" y="2350479"/>
            <a:ext cx="9142757" cy="2652014"/>
            <a:chOff x="0" y="0"/>
            <a:chExt cx="12037257" cy="3491613"/>
          </a:xfrm>
        </p:grpSpPr>
        <p:sp>
          <p:nvSpPr>
            <p:cNvPr id="5" name="Freeform 5"/>
            <p:cNvSpPr/>
            <p:nvPr/>
          </p:nvSpPr>
          <p:spPr>
            <a:xfrm>
              <a:off x="0" y="0"/>
              <a:ext cx="12037257" cy="3491613"/>
            </a:xfrm>
            <a:custGeom>
              <a:avLst/>
              <a:gdLst/>
              <a:ahLst/>
              <a:cxnLst/>
              <a:rect l="l" t="t" r="r" b="b"/>
              <a:pathLst>
                <a:path w="12037257" h="3491613">
                  <a:moveTo>
                    <a:pt x="0" y="0"/>
                  </a:moveTo>
                  <a:lnTo>
                    <a:pt x="0" y="3491613"/>
                  </a:lnTo>
                  <a:lnTo>
                    <a:pt x="12037257" y="3491613"/>
                  </a:lnTo>
                  <a:lnTo>
                    <a:pt x="12037257" y="0"/>
                  </a:lnTo>
                  <a:lnTo>
                    <a:pt x="0" y="0"/>
                  </a:lnTo>
                  <a:close/>
                  <a:moveTo>
                    <a:pt x="11976297" y="3430653"/>
                  </a:moveTo>
                  <a:lnTo>
                    <a:pt x="59690" y="3430653"/>
                  </a:lnTo>
                  <a:lnTo>
                    <a:pt x="59690" y="59690"/>
                  </a:lnTo>
                  <a:lnTo>
                    <a:pt x="11976297" y="59690"/>
                  </a:lnTo>
                  <a:lnTo>
                    <a:pt x="11976297" y="3430653"/>
                  </a:lnTo>
                  <a:close/>
                </a:path>
              </a:pathLst>
            </a:custGeom>
            <a:solidFill>
              <a:srgbClr val="1C2120"/>
            </a:solidFill>
          </p:spPr>
        </p:sp>
      </p:grpSp>
      <p:sp>
        <p:nvSpPr>
          <p:cNvPr id="6" name="AutoShape 6"/>
          <p:cNvSpPr/>
          <p:nvPr/>
        </p:nvSpPr>
        <p:spPr>
          <a:xfrm>
            <a:off x="4851998" y="2350479"/>
            <a:ext cx="9542" cy="4553336"/>
          </a:xfrm>
          <a:prstGeom prst="rect">
            <a:avLst/>
          </a:prstGeom>
          <a:solidFill>
            <a:srgbClr val="1C2120"/>
          </a:solidFill>
          <a:ln w="133350" cap="sq">
            <a:solidFill>
              <a:srgbClr val="000000"/>
            </a:solidFill>
            <a:prstDash val="solid"/>
            <a:miter/>
          </a:ln>
        </p:spPr>
      </p:sp>
      <p:sp>
        <p:nvSpPr>
          <p:cNvPr id="7" name="TextBox 7"/>
          <p:cNvSpPr txBox="1"/>
          <p:nvPr/>
        </p:nvSpPr>
        <p:spPr>
          <a:xfrm>
            <a:off x="1592142" y="1449191"/>
            <a:ext cx="6519711" cy="764159"/>
          </a:xfrm>
          <a:prstGeom prst="rect">
            <a:avLst/>
          </a:prstGeom>
        </p:spPr>
        <p:txBody>
          <a:bodyPr lIns="0" tIns="0" rIns="0" bIns="0" rtlCol="0" anchor="t">
            <a:spAutoFit/>
          </a:bodyPr>
          <a:lstStyle/>
          <a:p>
            <a:pPr algn="ctr">
              <a:lnSpc>
                <a:spcPts val="6298"/>
              </a:lnSpc>
            </a:pPr>
            <a:r>
              <a:rPr lang="en-US" sz="4700" spc="94">
                <a:solidFill>
                  <a:srgbClr val="1C2120"/>
                </a:solidFill>
                <a:latin typeface="Montserrat Classic Bold"/>
                <a:ea typeface="Montserrat Classic Bold"/>
              </a:rPr>
              <a:t>C﻿hallenge to EMH</a:t>
            </a:r>
          </a:p>
        </p:txBody>
      </p:sp>
      <p:sp>
        <p:nvSpPr>
          <p:cNvPr id="8" name="TextBox 8"/>
          <p:cNvSpPr txBox="1"/>
          <p:nvPr/>
        </p:nvSpPr>
        <p:spPr>
          <a:xfrm>
            <a:off x="548640" y="2697480"/>
            <a:ext cx="3862651" cy="1567180"/>
          </a:xfrm>
          <a:prstGeom prst="rect">
            <a:avLst/>
          </a:prstGeom>
        </p:spPr>
        <p:txBody>
          <a:bodyPr lIns="0" tIns="0" rIns="0" bIns="0" rtlCol="0" anchor="t">
            <a:spAutoFit/>
          </a:bodyPr>
          <a:lstStyle/>
          <a:p>
            <a:pPr>
              <a:lnSpc>
                <a:spcPts val="2520"/>
              </a:lnSpc>
            </a:pPr>
            <a:r>
              <a:rPr lang="en-US" sz="1800" spc="18">
                <a:solidFill>
                  <a:srgbClr val="1C2120"/>
                </a:solidFill>
                <a:latin typeface="Montserrat Light"/>
              </a:rPr>
              <a:t>FMH implies that understanding the fractal structure of markets could lead to better predictions of market movements, even if not with perfect accuracy.</a:t>
            </a:r>
          </a:p>
        </p:txBody>
      </p:sp>
      <p:sp>
        <p:nvSpPr>
          <p:cNvPr id="9" name="TextBox 9"/>
          <p:cNvSpPr txBox="1"/>
          <p:nvPr/>
        </p:nvSpPr>
        <p:spPr>
          <a:xfrm>
            <a:off x="548640" y="5333139"/>
            <a:ext cx="3862651" cy="937260"/>
          </a:xfrm>
          <a:prstGeom prst="rect">
            <a:avLst/>
          </a:prstGeom>
        </p:spPr>
        <p:txBody>
          <a:bodyPr lIns="0" tIns="0" rIns="0" bIns="0" rtlCol="0" anchor="t">
            <a:spAutoFit/>
          </a:bodyPr>
          <a:lstStyle/>
          <a:p>
            <a:pPr>
              <a:lnSpc>
                <a:spcPts val="2520"/>
              </a:lnSpc>
            </a:pPr>
            <a:r>
              <a:rPr lang="en-US" sz="1800" spc="18">
                <a:solidFill>
                  <a:srgbClr val="1C2120"/>
                </a:solidFill>
                <a:latin typeface="Montserrat Light"/>
                <a:ea typeface="Montserrat Light"/>
              </a:rPr>
              <a:t>Market﻿ analysis can’t be confined to fixed timeframes or traditional geometric shapes.</a:t>
            </a:r>
          </a:p>
        </p:txBody>
      </p:sp>
      <p:sp>
        <p:nvSpPr>
          <p:cNvPr id="10" name="TextBox 10"/>
          <p:cNvSpPr txBox="1"/>
          <p:nvPr/>
        </p:nvSpPr>
        <p:spPr>
          <a:xfrm>
            <a:off x="5105910" y="2697480"/>
            <a:ext cx="4099050" cy="1882140"/>
          </a:xfrm>
          <a:prstGeom prst="rect">
            <a:avLst/>
          </a:prstGeom>
        </p:spPr>
        <p:txBody>
          <a:bodyPr lIns="0" tIns="0" rIns="0" bIns="0" rtlCol="0" anchor="t">
            <a:spAutoFit/>
          </a:bodyPr>
          <a:lstStyle/>
          <a:p>
            <a:pPr>
              <a:lnSpc>
                <a:spcPts val="2520"/>
              </a:lnSpc>
            </a:pPr>
            <a:r>
              <a:rPr lang="en-US" sz="1800" spc="18">
                <a:solidFill>
                  <a:srgbClr val="1C2120"/>
                </a:solidFill>
                <a:latin typeface="Montserrat Light"/>
                <a:ea typeface="Montserrat Light"/>
              </a:rPr>
              <a:t>Fr﻿actal Dimension: A statistical measure that quantifies the complexity of fractal patterns by describing how detail in a pattern changes with the scale at which it is measured.</a:t>
            </a:r>
          </a:p>
        </p:txBody>
      </p:sp>
      <p:sp>
        <p:nvSpPr>
          <p:cNvPr id="11" name="TextBox 11"/>
          <p:cNvSpPr txBox="1"/>
          <p:nvPr/>
        </p:nvSpPr>
        <p:spPr>
          <a:xfrm>
            <a:off x="5105910" y="5168850"/>
            <a:ext cx="3862651" cy="1567180"/>
          </a:xfrm>
          <a:prstGeom prst="rect">
            <a:avLst/>
          </a:prstGeom>
        </p:spPr>
        <p:txBody>
          <a:bodyPr lIns="0" tIns="0" rIns="0" bIns="0" rtlCol="0" anchor="t">
            <a:spAutoFit/>
          </a:bodyPr>
          <a:lstStyle/>
          <a:p>
            <a:pPr>
              <a:lnSpc>
                <a:spcPts val="2520"/>
              </a:lnSpc>
            </a:pPr>
            <a:r>
              <a:rPr lang="en-US" sz="1800" spc="18">
                <a:solidFill>
                  <a:srgbClr val="1C2120"/>
                </a:solidFill>
                <a:latin typeface="Montserrat Light"/>
                <a:ea typeface="Montserrat Light"/>
              </a:rPr>
              <a:t>Traders may use fractal-based tools like the Mandelbrot Set or Elliott Wave Theory to identify r﻿epeating patterns and potential trend reversals.</a:t>
            </a:r>
          </a:p>
        </p:txBody>
      </p:sp>
      <p:sp>
        <p:nvSpPr>
          <p:cNvPr id="12" name="Freeform 12" descr="Logo  Description automatically generated with medium confidence"/>
          <p:cNvSpPr/>
          <p:nvPr/>
        </p:nvSpPr>
        <p:spPr>
          <a:xfrm>
            <a:off x="6575681" y="-6056"/>
            <a:ext cx="3072343" cy="1727886"/>
          </a:xfrm>
          <a:custGeom>
            <a:avLst/>
            <a:gdLst/>
            <a:ahLst/>
            <a:cxnLst/>
            <a:rect l="l" t="t" r="r" b="b"/>
            <a:pathLst>
              <a:path w="3072343" h="1727886">
                <a:moveTo>
                  <a:pt x="0" y="0"/>
                </a:moveTo>
                <a:lnTo>
                  <a:pt x="3072344" y="0"/>
                </a:lnTo>
                <a:lnTo>
                  <a:pt x="3072344" y="1727885"/>
                </a:lnTo>
                <a:lnTo>
                  <a:pt x="0" y="1727885"/>
                </a:lnTo>
                <a:lnTo>
                  <a:pt x="0" y="0"/>
                </a:lnTo>
                <a:close/>
              </a:path>
            </a:pathLst>
          </a:custGeom>
          <a:blipFill>
            <a:blip r:embed="rId2"/>
            <a:stretch>
              <a:fillRect t="-32" b="-32"/>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62572" y="406121"/>
            <a:ext cx="9028455" cy="6502957"/>
            <a:chOff x="0" y="0"/>
            <a:chExt cx="11886768" cy="8561724"/>
          </a:xfrm>
        </p:grpSpPr>
        <p:sp>
          <p:nvSpPr>
            <p:cNvPr id="3" name="Freeform 3"/>
            <p:cNvSpPr/>
            <p:nvPr/>
          </p:nvSpPr>
          <p:spPr>
            <a:xfrm>
              <a:off x="0" y="0"/>
              <a:ext cx="11886767" cy="8561724"/>
            </a:xfrm>
            <a:custGeom>
              <a:avLst/>
              <a:gdLst/>
              <a:ahLst/>
              <a:cxnLst/>
              <a:rect l="l" t="t" r="r" b="b"/>
              <a:pathLst>
                <a:path w="11886767" h="8561724">
                  <a:moveTo>
                    <a:pt x="0" y="0"/>
                  </a:moveTo>
                  <a:lnTo>
                    <a:pt x="0" y="8561724"/>
                  </a:lnTo>
                  <a:lnTo>
                    <a:pt x="11886767" y="8561724"/>
                  </a:lnTo>
                  <a:lnTo>
                    <a:pt x="11886767" y="0"/>
                  </a:lnTo>
                  <a:lnTo>
                    <a:pt x="0" y="0"/>
                  </a:lnTo>
                  <a:close/>
                  <a:moveTo>
                    <a:pt x="11825808" y="8500764"/>
                  </a:moveTo>
                  <a:lnTo>
                    <a:pt x="59690" y="8500764"/>
                  </a:lnTo>
                  <a:lnTo>
                    <a:pt x="59690" y="59690"/>
                  </a:lnTo>
                  <a:lnTo>
                    <a:pt x="11825808" y="59690"/>
                  </a:lnTo>
                  <a:lnTo>
                    <a:pt x="11825808" y="8500764"/>
                  </a:lnTo>
                  <a:close/>
                </a:path>
              </a:pathLst>
            </a:custGeom>
            <a:solidFill>
              <a:srgbClr val="1C2120"/>
            </a:solidFill>
          </p:spPr>
        </p:sp>
      </p:grpSp>
      <p:grpSp>
        <p:nvGrpSpPr>
          <p:cNvPr id="4" name="Group 4"/>
          <p:cNvGrpSpPr/>
          <p:nvPr/>
        </p:nvGrpSpPr>
        <p:grpSpPr>
          <a:xfrm>
            <a:off x="741045" y="1436489"/>
            <a:ext cx="8602169" cy="1937194"/>
            <a:chOff x="0" y="0"/>
            <a:chExt cx="11469559" cy="2582926"/>
          </a:xfrm>
        </p:grpSpPr>
        <p:sp>
          <p:nvSpPr>
            <p:cNvPr id="5" name="TextBox 5"/>
            <p:cNvSpPr txBox="1"/>
            <p:nvPr/>
          </p:nvSpPr>
          <p:spPr>
            <a:xfrm>
              <a:off x="0" y="76200"/>
              <a:ext cx="11469559" cy="2209801"/>
            </a:xfrm>
            <a:prstGeom prst="rect">
              <a:avLst/>
            </a:prstGeom>
          </p:spPr>
          <p:txBody>
            <a:bodyPr lIns="0" tIns="0" rIns="0" bIns="0" rtlCol="0" anchor="t">
              <a:spAutoFit/>
            </a:bodyPr>
            <a:lstStyle/>
            <a:p>
              <a:pPr>
                <a:lnSpc>
                  <a:spcPts val="6300"/>
                </a:lnSpc>
              </a:pPr>
              <a:r>
                <a:rPr lang="en-US" sz="6000" spc="180">
                  <a:solidFill>
                    <a:srgbClr val="1C2120"/>
                  </a:solidFill>
                  <a:latin typeface="League Gothic"/>
                </a:rPr>
                <a:t>HURST EXPONENT: A KEY TO UNDERSTANDING MARKET MEMORY</a:t>
              </a:r>
            </a:p>
          </p:txBody>
        </p:sp>
        <p:sp>
          <p:nvSpPr>
            <p:cNvPr id="6" name="AutoShape 6"/>
            <p:cNvSpPr/>
            <p:nvPr/>
          </p:nvSpPr>
          <p:spPr>
            <a:xfrm>
              <a:off x="42655" y="2521226"/>
              <a:ext cx="11169336" cy="61700"/>
            </a:xfrm>
            <a:prstGeom prst="rect">
              <a:avLst/>
            </a:prstGeom>
            <a:solidFill>
              <a:srgbClr val="1C2120"/>
            </a:solidFill>
          </p:spPr>
        </p:sp>
      </p:grpSp>
      <p:sp>
        <p:nvSpPr>
          <p:cNvPr id="7" name="TextBox 7"/>
          <p:cNvSpPr txBox="1"/>
          <p:nvPr/>
        </p:nvSpPr>
        <p:spPr>
          <a:xfrm>
            <a:off x="758317" y="3648075"/>
            <a:ext cx="8263763" cy="2209800"/>
          </a:xfrm>
          <a:prstGeom prst="rect">
            <a:avLst/>
          </a:prstGeom>
        </p:spPr>
        <p:txBody>
          <a:bodyPr lIns="0" tIns="0" rIns="0" bIns="0" rtlCol="0" anchor="t">
            <a:spAutoFit/>
          </a:bodyPr>
          <a:lstStyle/>
          <a:p>
            <a:pPr>
              <a:lnSpc>
                <a:spcPts val="2520"/>
              </a:lnSpc>
              <a:spcBef>
                <a:spcPct val="0"/>
              </a:spcBef>
            </a:pPr>
            <a:r>
              <a:rPr lang="en-US" sz="2100" spc="0">
                <a:solidFill>
                  <a:srgbClr val="1C2120"/>
                </a:solidFill>
                <a:latin typeface="Merriweather Sans"/>
              </a:rPr>
              <a:t>A statistical measure used to identify the nature of a time series: detecting trends, mean reversion, or random walk behavior.</a:t>
            </a:r>
          </a:p>
          <a:p>
            <a:pPr>
              <a:lnSpc>
                <a:spcPts val="2520"/>
              </a:lnSpc>
              <a:spcBef>
                <a:spcPct val="0"/>
              </a:spcBef>
            </a:pPr>
            <a:r>
              <a:rPr lang="en-US" sz="2100" spc="0">
                <a:solidFill>
                  <a:srgbClr val="1C2120"/>
                </a:solidFill>
                <a:latin typeface="Merriweather Sans"/>
              </a:rPr>
              <a:t>Values range from 0 to 1: </a:t>
            </a:r>
          </a:p>
          <a:p>
            <a:pPr>
              <a:lnSpc>
                <a:spcPts val="2520"/>
              </a:lnSpc>
              <a:spcBef>
                <a:spcPct val="0"/>
              </a:spcBef>
            </a:pPr>
            <a:r>
              <a:rPr lang="en-US" sz="2100" spc="0">
                <a:solidFill>
                  <a:srgbClr val="1C2120"/>
                </a:solidFill>
                <a:latin typeface="Merriweather Sans"/>
              </a:rPr>
              <a:t>+ H&lt;0.5 indicates mean reversion, </a:t>
            </a:r>
          </a:p>
          <a:p>
            <a:pPr>
              <a:lnSpc>
                <a:spcPts val="2520"/>
              </a:lnSpc>
              <a:spcBef>
                <a:spcPct val="0"/>
              </a:spcBef>
            </a:pPr>
            <a:r>
              <a:rPr lang="en-US" sz="2100" spc="0">
                <a:solidFill>
                  <a:srgbClr val="1C2120"/>
                </a:solidFill>
                <a:latin typeface="Merriweather Sans"/>
              </a:rPr>
              <a:t>+ H=0.5 suggests a random walk, </a:t>
            </a:r>
          </a:p>
          <a:p>
            <a:pPr>
              <a:lnSpc>
                <a:spcPts val="2520"/>
              </a:lnSpc>
              <a:spcBef>
                <a:spcPct val="0"/>
              </a:spcBef>
            </a:pPr>
            <a:r>
              <a:rPr lang="en-US" sz="2100" spc="0">
                <a:solidFill>
                  <a:srgbClr val="1C2120"/>
                </a:solidFill>
                <a:latin typeface="Merriweather Sans"/>
              </a:rPr>
              <a:t>+ H&gt;0.5 points to a persistent trend.</a:t>
            </a:r>
          </a:p>
        </p:txBody>
      </p:sp>
      <p:sp>
        <p:nvSpPr>
          <p:cNvPr id="8" name="Freeform 8" descr="Logo  Description automatically generated with medium confidence"/>
          <p:cNvSpPr/>
          <p:nvPr/>
        </p:nvSpPr>
        <p:spPr>
          <a:xfrm>
            <a:off x="6681257" y="0"/>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2"/>
            <a:stretch>
              <a:fillRect t="-32" b="-32"/>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27011" y="339174"/>
            <a:ext cx="6512525" cy="6636852"/>
            <a:chOff x="0" y="0"/>
            <a:chExt cx="8574320" cy="8738009"/>
          </a:xfrm>
        </p:grpSpPr>
        <p:sp>
          <p:nvSpPr>
            <p:cNvPr id="3" name="Freeform 3"/>
            <p:cNvSpPr/>
            <p:nvPr/>
          </p:nvSpPr>
          <p:spPr>
            <a:xfrm>
              <a:off x="0" y="0"/>
              <a:ext cx="8574320" cy="8738009"/>
            </a:xfrm>
            <a:custGeom>
              <a:avLst/>
              <a:gdLst/>
              <a:ahLst/>
              <a:cxnLst/>
              <a:rect l="l" t="t" r="r" b="b"/>
              <a:pathLst>
                <a:path w="8574320" h="8738009">
                  <a:moveTo>
                    <a:pt x="0" y="0"/>
                  </a:moveTo>
                  <a:lnTo>
                    <a:pt x="0" y="8738009"/>
                  </a:lnTo>
                  <a:lnTo>
                    <a:pt x="8574320" y="8738009"/>
                  </a:lnTo>
                  <a:lnTo>
                    <a:pt x="8574320" y="0"/>
                  </a:lnTo>
                  <a:lnTo>
                    <a:pt x="0" y="0"/>
                  </a:lnTo>
                  <a:close/>
                  <a:moveTo>
                    <a:pt x="8513360" y="8677049"/>
                  </a:moveTo>
                  <a:lnTo>
                    <a:pt x="59690" y="8677049"/>
                  </a:lnTo>
                  <a:lnTo>
                    <a:pt x="59690" y="59690"/>
                  </a:lnTo>
                  <a:lnTo>
                    <a:pt x="8513360" y="59690"/>
                  </a:lnTo>
                  <a:lnTo>
                    <a:pt x="8513360" y="8677049"/>
                  </a:lnTo>
                  <a:close/>
                </a:path>
              </a:pathLst>
            </a:custGeom>
            <a:solidFill>
              <a:srgbClr val="1C2120"/>
            </a:solidFill>
          </p:spPr>
        </p:sp>
      </p:grpSp>
      <p:sp>
        <p:nvSpPr>
          <p:cNvPr id="4" name="Freeform 4"/>
          <p:cNvSpPr/>
          <p:nvPr/>
        </p:nvSpPr>
        <p:spPr>
          <a:xfrm>
            <a:off x="7056034" y="-83820"/>
            <a:ext cx="5015221" cy="7482840"/>
          </a:xfrm>
          <a:custGeom>
            <a:avLst/>
            <a:gdLst/>
            <a:ahLst/>
            <a:cxnLst/>
            <a:rect l="l" t="t" r="r" b="b"/>
            <a:pathLst>
              <a:path w="5015221" h="7482840">
                <a:moveTo>
                  <a:pt x="0" y="0"/>
                </a:moveTo>
                <a:lnTo>
                  <a:pt x="5015221" y="0"/>
                </a:lnTo>
                <a:lnTo>
                  <a:pt x="5015221" y="7482840"/>
                </a:lnTo>
                <a:lnTo>
                  <a:pt x="0" y="7482840"/>
                </a:lnTo>
                <a:lnTo>
                  <a:pt x="0" y="0"/>
                </a:lnTo>
                <a:close/>
              </a:path>
            </a:pathLst>
          </a:custGeom>
          <a:blipFill>
            <a:blip r:embed="rId2"/>
            <a:stretch>
              <a:fillRect l="-108424" t="-1471" r="-19242"/>
            </a:stretch>
          </a:blipFill>
        </p:spPr>
      </p:sp>
      <p:grpSp>
        <p:nvGrpSpPr>
          <p:cNvPr id="5" name="Group 5"/>
          <p:cNvGrpSpPr/>
          <p:nvPr/>
        </p:nvGrpSpPr>
        <p:grpSpPr>
          <a:xfrm>
            <a:off x="595284" y="-2519904"/>
            <a:ext cx="6122672" cy="8578626"/>
            <a:chOff x="0" y="0"/>
            <a:chExt cx="8163563" cy="11438168"/>
          </a:xfrm>
        </p:grpSpPr>
        <p:sp>
          <p:nvSpPr>
            <p:cNvPr id="6" name="TextBox 6"/>
            <p:cNvSpPr txBox="1"/>
            <p:nvPr/>
          </p:nvSpPr>
          <p:spPr>
            <a:xfrm>
              <a:off x="142200" y="4796915"/>
              <a:ext cx="7633232" cy="6641253"/>
            </a:xfrm>
            <a:prstGeom prst="rect">
              <a:avLst/>
            </a:prstGeom>
          </p:spPr>
          <p:txBody>
            <a:bodyPr lIns="0" tIns="0" rIns="0" bIns="0" rtlCol="0" anchor="t">
              <a:spAutoFit/>
            </a:bodyPr>
            <a:lstStyle/>
            <a:p>
              <a:pPr marL="410211" lvl="1" indent="-205106">
                <a:lnSpc>
                  <a:spcPts val="2660"/>
                </a:lnSpc>
                <a:buFont typeface="Arial"/>
                <a:buChar char="•"/>
              </a:pPr>
              <a:r>
                <a:rPr lang="en-US" sz="1900" spc="76">
                  <a:solidFill>
                    <a:srgbClr val="1C2120"/>
                  </a:solidFill>
                  <a:latin typeface="Montserrat Light"/>
                </a:rPr>
                <a:t>H.E. Hurst (1951): Originated the concept while analyzing the Nile River's flooding patterns to optimize dam storage capacities.</a:t>
              </a:r>
            </a:p>
            <a:p>
              <a:pPr marL="410211" lvl="1" indent="-205106">
                <a:lnSpc>
                  <a:spcPts val="2660"/>
                </a:lnSpc>
                <a:buFont typeface="Arial"/>
                <a:buChar char="•"/>
              </a:pPr>
              <a:r>
                <a:rPr lang="en-US" sz="1900" spc="76">
                  <a:solidFill>
                    <a:srgbClr val="1C2120"/>
                  </a:solidFill>
                  <a:latin typeface="Montserrat Light"/>
                </a:rPr>
                <a:t>Mandelbrot and Wallis (1969): Extended Hurst's work, establishing its relevance to fractals and financial markets, illustrating that market prices exhibit memory and long-term dependencies.</a:t>
              </a:r>
            </a:p>
            <a:p>
              <a:pPr marL="410211" lvl="1" indent="-205106">
                <a:lnSpc>
                  <a:spcPts val="2660"/>
                </a:lnSpc>
                <a:buFont typeface="Arial"/>
                <a:buChar char="•"/>
              </a:pPr>
              <a:r>
                <a:rPr lang="en-US" sz="1900" spc="76">
                  <a:solidFill>
                    <a:srgbClr val="1C2120"/>
                  </a:solidFill>
                  <a:latin typeface="Montserrat Light"/>
                </a:rPr>
                <a:t>Formula for Hurst Exponent: </a:t>
              </a:r>
            </a:p>
            <a:p>
              <a:pPr>
                <a:lnSpc>
                  <a:spcPts val="2660"/>
                </a:lnSpc>
              </a:pPr>
              <a:endParaRPr lang="en-US" sz="1900" spc="76">
                <a:solidFill>
                  <a:srgbClr val="1C2120"/>
                </a:solidFill>
                <a:latin typeface="Montserrat Light"/>
              </a:endParaRPr>
            </a:p>
            <a:p>
              <a:pPr>
                <a:lnSpc>
                  <a:spcPts val="2660"/>
                </a:lnSpc>
              </a:pPr>
              <a:endParaRPr lang="en-US" sz="1900" spc="76">
                <a:solidFill>
                  <a:srgbClr val="1C2120"/>
                </a:solidFill>
                <a:latin typeface="Montserrat Light"/>
              </a:endParaRPr>
            </a:p>
            <a:p>
              <a:pPr>
                <a:lnSpc>
                  <a:spcPts val="2660"/>
                </a:lnSpc>
              </a:pPr>
              <a:endParaRPr lang="en-US" sz="1900" spc="76">
                <a:solidFill>
                  <a:srgbClr val="1C2120"/>
                </a:solidFill>
                <a:latin typeface="Montserrat Light"/>
              </a:endParaRPr>
            </a:p>
            <a:p>
              <a:pPr marL="410211" lvl="1" indent="-205106">
                <a:lnSpc>
                  <a:spcPts val="2660"/>
                </a:lnSpc>
                <a:buFont typeface="Arial"/>
                <a:buChar char="•"/>
              </a:pPr>
              <a:r>
                <a:rPr lang="en-US" sz="1900" spc="76">
                  <a:solidFill>
                    <a:srgbClr val="1C2120"/>
                  </a:solidFill>
                  <a:latin typeface="Montserrat Light"/>
                </a:rPr>
                <a:t>Where R/S is the rescaled range and n is the length of the time series.</a:t>
              </a:r>
            </a:p>
          </p:txBody>
        </p:sp>
        <p:sp>
          <p:nvSpPr>
            <p:cNvPr id="7" name="AutoShape 7"/>
            <p:cNvSpPr/>
            <p:nvPr/>
          </p:nvSpPr>
          <p:spPr>
            <a:xfrm>
              <a:off x="0" y="0"/>
              <a:ext cx="8163563" cy="58985"/>
            </a:xfrm>
            <a:prstGeom prst="rect">
              <a:avLst/>
            </a:prstGeom>
            <a:solidFill>
              <a:srgbClr val="1C2120"/>
            </a:solidFill>
          </p:spPr>
        </p:sp>
      </p:grpSp>
      <p:sp>
        <p:nvSpPr>
          <p:cNvPr id="8" name="Freeform 8" descr="A math equation with black text  Description automatically generated with medium confidence"/>
          <p:cNvSpPr/>
          <p:nvPr/>
        </p:nvSpPr>
        <p:spPr>
          <a:xfrm>
            <a:off x="2844301" y="4492981"/>
            <a:ext cx="1624638" cy="842405"/>
          </a:xfrm>
          <a:custGeom>
            <a:avLst/>
            <a:gdLst/>
            <a:ahLst/>
            <a:cxnLst/>
            <a:rect l="l" t="t" r="r" b="b"/>
            <a:pathLst>
              <a:path w="1624638" h="842405">
                <a:moveTo>
                  <a:pt x="0" y="0"/>
                </a:moveTo>
                <a:lnTo>
                  <a:pt x="1624638" y="0"/>
                </a:lnTo>
                <a:lnTo>
                  <a:pt x="1624638" y="842404"/>
                </a:lnTo>
                <a:lnTo>
                  <a:pt x="0" y="842404"/>
                </a:lnTo>
                <a:lnTo>
                  <a:pt x="0" y="0"/>
                </a:lnTo>
                <a:close/>
              </a:path>
            </a:pathLst>
          </a:custGeom>
          <a:blipFill>
            <a:blip r:embed="rId3"/>
            <a:stretch>
              <a:fillRect l="-88884" t="-106933" r="-94602" b="-125891"/>
            </a:stretch>
          </a:blipFill>
        </p:spPr>
      </p:sp>
      <p:sp>
        <p:nvSpPr>
          <p:cNvPr id="9" name="Freeform 9" descr="Logo  Description automatically generated with medium confidence"/>
          <p:cNvSpPr/>
          <p:nvPr/>
        </p:nvSpPr>
        <p:spPr>
          <a:xfrm>
            <a:off x="6681257" y="91933"/>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4"/>
            <a:stretch>
              <a:fillRect t="-32" b="-32"/>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1C2120"/>
        </a:solidFill>
        <a:effectLst/>
      </p:bgPr>
    </p:bg>
    <p:spTree>
      <p:nvGrpSpPr>
        <p:cNvPr id="1" name=""/>
        <p:cNvGrpSpPr/>
        <p:nvPr/>
      </p:nvGrpSpPr>
      <p:grpSpPr>
        <a:xfrm>
          <a:off x="0" y="0"/>
          <a:ext cx="0" cy="0"/>
          <a:chOff x="0" y="0"/>
          <a:chExt cx="0" cy="0"/>
        </a:xfrm>
      </p:grpSpPr>
      <p:grpSp>
        <p:nvGrpSpPr>
          <p:cNvPr id="2" name="Group 2"/>
          <p:cNvGrpSpPr/>
          <p:nvPr/>
        </p:nvGrpSpPr>
        <p:grpSpPr>
          <a:xfrm>
            <a:off x="286371" y="321278"/>
            <a:ext cx="9180858" cy="6672643"/>
            <a:chOff x="0" y="0"/>
            <a:chExt cx="12087420" cy="8785131"/>
          </a:xfrm>
        </p:grpSpPr>
        <p:sp>
          <p:nvSpPr>
            <p:cNvPr id="3" name="Freeform 3"/>
            <p:cNvSpPr/>
            <p:nvPr/>
          </p:nvSpPr>
          <p:spPr>
            <a:xfrm>
              <a:off x="0" y="0"/>
              <a:ext cx="12087420" cy="8785131"/>
            </a:xfrm>
            <a:custGeom>
              <a:avLst/>
              <a:gdLst/>
              <a:ahLst/>
              <a:cxnLst/>
              <a:rect l="l" t="t" r="r" b="b"/>
              <a:pathLst>
                <a:path w="12087420" h="8785131">
                  <a:moveTo>
                    <a:pt x="0" y="0"/>
                  </a:moveTo>
                  <a:lnTo>
                    <a:pt x="0" y="8785131"/>
                  </a:lnTo>
                  <a:lnTo>
                    <a:pt x="12087420" y="8785131"/>
                  </a:lnTo>
                  <a:lnTo>
                    <a:pt x="12087420" y="0"/>
                  </a:lnTo>
                  <a:lnTo>
                    <a:pt x="0" y="0"/>
                  </a:lnTo>
                  <a:close/>
                  <a:moveTo>
                    <a:pt x="12026460" y="8724171"/>
                  </a:moveTo>
                  <a:lnTo>
                    <a:pt x="59690" y="8724171"/>
                  </a:lnTo>
                  <a:lnTo>
                    <a:pt x="59690" y="59690"/>
                  </a:lnTo>
                  <a:lnTo>
                    <a:pt x="12026460" y="59690"/>
                  </a:lnTo>
                  <a:lnTo>
                    <a:pt x="12026460" y="8724171"/>
                  </a:lnTo>
                  <a:close/>
                </a:path>
              </a:pathLst>
            </a:custGeom>
            <a:solidFill>
              <a:srgbClr val="F2EFEB"/>
            </a:solidFill>
          </p:spPr>
        </p:sp>
      </p:grpSp>
      <p:grpSp>
        <p:nvGrpSpPr>
          <p:cNvPr id="4" name="Group 4"/>
          <p:cNvGrpSpPr/>
          <p:nvPr/>
        </p:nvGrpSpPr>
        <p:grpSpPr>
          <a:xfrm>
            <a:off x="1223323" y="321278"/>
            <a:ext cx="8243906" cy="6672643"/>
            <a:chOff x="0" y="0"/>
            <a:chExt cx="10853839" cy="8785131"/>
          </a:xfrm>
        </p:grpSpPr>
        <p:sp>
          <p:nvSpPr>
            <p:cNvPr id="5" name="Freeform 5"/>
            <p:cNvSpPr/>
            <p:nvPr/>
          </p:nvSpPr>
          <p:spPr>
            <a:xfrm>
              <a:off x="0" y="0"/>
              <a:ext cx="10853838" cy="8785131"/>
            </a:xfrm>
            <a:custGeom>
              <a:avLst/>
              <a:gdLst/>
              <a:ahLst/>
              <a:cxnLst/>
              <a:rect l="l" t="t" r="r" b="b"/>
              <a:pathLst>
                <a:path w="10853838" h="8785131">
                  <a:moveTo>
                    <a:pt x="0" y="0"/>
                  </a:moveTo>
                  <a:lnTo>
                    <a:pt x="0" y="8785131"/>
                  </a:lnTo>
                  <a:lnTo>
                    <a:pt x="10853838" y="8785131"/>
                  </a:lnTo>
                  <a:lnTo>
                    <a:pt x="10853838" y="0"/>
                  </a:lnTo>
                  <a:lnTo>
                    <a:pt x="0" y="0"/>
                  </a:lnTo>
                  <a:close/>
                  <a:moveTo>
                    <a:pt x="10792878" y="8724171"/>
                  </a:moveTo>
                  <a:lnTo>
                    <a:pt x="59690" y="8724171"/>
                  </a:lnTo>
                  <a:lnTo>
                    <a:pt x="59690" y="59690"/>
                  </a:lnTo>
                  <a:lnTo>
                    <a:pt x="10792878" y="59690"/>
                  </a:lnTo>
                  <a:lnTo>
                    <a:pt x="10792878" y="8724171"/>
                  </a:lnTo>
                  <a:close/>
                </a:path>
              </a:pathLst>
            </a:custGeom>
            <a:solidFill>
              <a:srgbClr val="F2EFEB"/>
            </a:solidFill>
          </p:spPr>
        </p:sp>
      </p:grpSp>
      <p:sp>
        <p:nvSpPr>
          <p:cNvPr id="6" name="Freeform 6"/>
          <p:cNvSpPr/>
          <p:nvPr/>
        </p:nvSpPr>
        <p:spPr>
          <a:xfrm>
            <a:off x="1666149" y="1458721"/>
            <a:ext cx="7527712" cy="4656383"/>
          </a:xfrm>
          <a:custGeom>
            <a:avLst/>
            <a:gdLst/>
            <a:ahLst/>
            <a:cxnLst/>
            <a:rect l="l" t="t" r="r" b="b"/>
            <a:pathLst>
              <a:path w="7527712" h="4656383">
                <a:moveTo>
                  <a:pt x="0" y="0"/>
                </a:moveTo>
                <a:lnTo>
                  <a:pt x="7527712" y="0"/>
                </a:lnTo>
                <a:lnTo>
                  <a:pt x="7527712" y="4656383"/>
                </a:lnTo>
                <a:lnTo>
                  <a:pt x="0" y="4656383"/>
                </a:lnTo>
                <a:lnTo>
                  <a:pt x="0" y="0"/>
                </a:lnTo>
                <a:close/>
              </a:path>
            </a:pathLst>
          </a:custGeom>
          <a:blipFill>
            <a:blip r:embed="rId3"/>
            <a:stretch>
              <a:fillRect l="-2873" r="-591"/>
            </a:stretch>
          </a:blipFill>
        </p:spPr>
      </p:sp>
      <p:sp>
        <p:nvSpPr>
          <p:cNvPr id="7" name="Freeform 7" descr="Logo  Description automatically generated with medium confidence"/>
          <p:cNvSpPr/>
          <p:nvPr/>
        </p:nvSpPr>
        <p:spPr>
          <a:xfrm>
            <a:off x="6681257" y="91933"/>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4"/>
            <a:stretch>
              <a:fillRect t="-32" b="-32"/>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05421" y="350737"/>
            <a:ext cx="9142757" cy="6613726"/>
            <a:chOff x="0" y="0"/>
            <a:chExt cx="12037257" cy="8707561"/>
          </a:xfrm>
        </p:grpSpPr>
        <p:sp>
          <p:nvSpPr>
            <p:cNvPr id="3" name="Freeform 3"/>
            <p:cNvSpPr/>
            <p:nvPr/>
          </p:nvSpPr>
          <p:spPr>
            <a:xfrm>
              <a:off x="0" y="0"/>
              <a:ext cx="12037257" cy="8707561"/>
            </a:xfrm>
            <a:custGeom>
              <a:avLst/>
              <a:gdLst/>
              <a:ahLst/>
              <a:cxnLst/>
              <a:rect l="l" t="t" r="r" b="b"/>
              <a:pathLst>
                <a:path w="12037257" h="8707561">
                  <a:moveTo>
                    <a:pt x="0" y="0"/>
                  </a:moveTo>
                  <a:lnTo>
                    <a:pt x="0" y="8707561"/>
                  </a:lnTo>
                  <a:lnTo>
                    <a:pt x="12037257" y="8707561"/>
                  </a:lnTo>
                  <a:lnTo>
                    <a:pt x="12037257" y="0"/>
                  </a:lnTo>
                  <a:lnTo>
                    <a:pt x="0" y="0"/>
                  </a:lnTo>
                  <a:close/>
                  <a:moveTo>
                    <a:pt x="11976297" y="8646601"/>
                  </a:moveTo>
                  <a:lnTo>
                    <a:pt x="59690" y="8646601"/>
                  </a:lnTo>
                  <a:lnTo>
                    <a:pt x="59690" y="59690"/>
                  </a:lnTo>
                  <a:lnTo>
                    <a:pt x="11976297" y="59690"/>
                  </a:lnTo>
                  <a:lnTo>
                    <a:pt x="11976297" y="8646601"/>
                  </a:lnTo>
                  <a:close/>
                </a:path>
              </a:pathLst>
            </a:custGeom>
            <a:solidFill>
              <a:srgbClr val="1C2120"/>
            </a:solidFill>
          </p:spPr>
        </p:sp>
      </p:grpSp>
      <p:sp>
        <p:nvSpPr>
          <p:cNvPr id="4" name="AutoShape 4"/>
          <p:cNvSpPr/>
          <p:nvPr/>
        </p:nvSpPr>
        <p:spPr>
          <a:xfrm>
            <a:off x="305421" y="350737"/>
            <a:ext cx="9118596" cy="1381760"/>
          </a:xfrm>
          <a:prstGeom prst="rect">
            <a:avLst/>
          </a:prstGeom>
          <a:solidFill>
            <a:srgbClr val="1C2120"/>
          </a:solidFill>
        </p:spPr>
      </p:sp>
      <p:grpSp>
        <p:nvGrpSpPr>
          <p:cNvPr id="5" name="Group 5"/>
          <p:cNvGrpSpPr/>
          <p:nvPr/>
        </p:nvGrpSpPr>
        <p:grpSpPr>
          <a:xfrm>
            <a:off x="536559" y="2277921"/>
            <a:ext cx="8656320" cy="1115936"/>
            <a:chOff x="0" y="0"/>
            <a:chExt cx="11541760" cy="1487915"/>
          </a:xfrm>
        </p:grpSpPr>
        <p:sp>
          <p:nvSpPr>
            <p:cNvPr id="6" name="TextBox 6"/>
            <p:cNvSpPr txBox="1"/>
            <p:nvPr/>
          </p:nvSpPr>
          <p:spPr>
            <a:xfrm>
              <a:off x="469362" y="57150"/>
              <a:ext cx="10603037" cy="915670"/>
            </a:xfrm>
            <a:prstGeom prst="rect">
              <a:avLst/>
            </a:prstGeom>
          </p:spPr>
          <p:txBody>
            <a:bodyPr lIns="0" tIns="0" rIns="0" bIns="0" rtlCol="0" anchor="t">
              <a:spAutoFit/>
            </a:bodyPr>
            <a:lstStyle/>
            <a:p>
              <a:pPr algn="ctr">
                <a:lnSpc>
                  <a:spcPts val="5040"/>
                </a:lnSpc>
              </a:pPr>
              <a:r>
                <a:rPr lang="en-US" sz="4800" spc="144">
                  <a:solidFill>
                    <a:srgbClr val="1C2120"/>
                  </a:solidFill>
                  <a:latin typeface="League Gothic"/>
                </a:rPr>
                <a:t>IMPLICATIONS IN FINANCIAL MARKETS</a:t>
              </a:r>
            </a:p>
          </p:txBody>
        </p:sp>
        <p:sp>
          <p:nvSpPr>
            <p:cNvPr id="7" name="AutoShape 7"/>
            <p:cNvSpPr/>
            <p:nvPr/>
          </p:nvSpPr>
          <p:spPr>
            <a:xfrm>
              <a:off x="0" y="1423369"/>
              <a:ext cx="11541760" cy="64546"/>
            </a:xfrm>
            <a:prstGeom prst="rect">
              <a:avLst/>
            </a:prstGeom>
            <a:solidFill>
              <a:srgbClr val="1C2120"/>
            </a:solidFill>
          </p:spPr>
        </p:sp>
      </p:grpSp>
      <p:sp>
        <p:nvSpPr>
          <p:cNvPr id="8" name="TextBox 8"/>
          <p:cNvSpPr txBox="1"/>
          <p:nvPr/>
        </p:nvSpPr>
        <p:spPr>
          <a:xfrm>
            <a:off x="616993" y="3757976"/>
            <a:ext cx="8495453" cy="2924175"/>
          </a:xfrm>
          <a:prstGeom prst="rect">
            <a:avLst/>
          </a:prstGeom>
        </p:spPr>
        <p:txBody>
          <a:bodyPr lIns="0" tIns="0" rIns="0" bIns="0" rtlCol="0" anchor="t">
            <a:spAutoFit/>
          </a:bodyPr>
          <a:lstStyle/>
          <a:p>
            <a:pPr marL="274455" lvl="1" indent="-137228">
              <a:lnSpc>
                <a:spcPts val="2559"/>
              </a:lnSpc>
              <a:buFont typeface="Arial"/>
              <a:buChar char="•"/>
            </a:pPr>
            <a:r>
              <a:rPr lang="en-US" sz="2133">
                <a:solidFill>
                  <a:srgbClr val="0D0D0D"/>
                </a:solidFill>
                <a:latin typeface="Arimo"/>
              </a:rPr>
              <a:t>Demonstrates that financial markets are not purely random and that past price changes can influence future price behavior.</a:t>
            </a:r>
          </a:p>
          <a:p>
            <a:pPr marL="274455" lvl="1" indent="-137228">
              <a:lnSpc>
                <a:spcPts val="2559"/>
              </a:lnSpc>
              <a:buFont typeface="Arial"/>
              <a:buChar char="•"/>
            </a:pPr>
            <a:r>
              <a:rPr lang="en-US" sz="2133">
                <a:solidFill>
                  <a:srgbClr val="0D0D0D"/>
                </a:solidFill>
                <a:latin typeface="Arimo"/>
              </a:rPr>
              <a:t>Provides insights into the market's tendency towards mean reversion or trending, aiding in the development of trading strategies.</a:t>
            </a:r>
          </a:p>
          <a:p>
            <a:pPr marL="274455" lvl="1" indent="-137228" algn="l">
              <a:lnSpc>
                <a:spcPts val="2559"/>
              </a:lnSpc>
              <a:buFont typeface="Arial"/>
              <a:buChar char="•"/>
            </a:pPr>
            <a:r>
              <a:rPr lang="en-US" sz="2133">
                <a:solidFill>
                  <a:srgbClr val="0D0D0D"/>
                </a:solidFill>
                <a:latin typeface="Arimo Semi-Bold"/>
              </a:rPr>
              <a:t>Applications for Traders: </a:t>
            </a:r>
            <a:r>
              <a:rPr lang="en-US" sz="2133">
                <a:solidFill>
                  <a:srgbClr val="0D0D0D"/>
                </a:solidFill>
                <a:latin typeface="Arimo"/>
              </a:rPr>
              <a:t>Traders can use the Hurst Exponent to assess the market's phase and adjust their strategies for trend following or mean-reversion.</a:t>
            </a:r>
          </a:p>
          <a:p>
            <a:pPr marL="274546" lvl="1" indent="-137273" algn="l">
              <a:lnSpc>
                <a:spcPts val="2560"/>
              </a:lnSpc>
            </a:pPr>
            <a:endParaRPr lang="en-US" sz="2133">
              <a:solidFill>
                <a:srgbClr val="0D0D0D"/>
              </a:solidFill>
              <a:latin typeface="Arimo"/>
            </a:endParaRPr>
          </a:p>
        </p:txBody>
      </p:sp>
      <p:sp>
        <p:nvSpPr>
          <p:cNvPr id="9" name="Freeform 9" descr="Logo  Description automatically generated with medium confidence"/>
          <p:cNvSpPr/>
          <p:nvPr/>
        </p:nvSpPr>
        <p:spPr>
          <a:xfrm>
            <a:off x="6567970" y="4611"/>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2"/>
            <a:stretch>
              <a:fillRect t="-32" b="-32"/>
            </a:stretch>
          </a:blipFill>
        </p:spPr>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62572" y="391392"/>
            <a:ext cx="9028455" cy="6532416"/>
            <a:chOff x="0" y="0"/>
            <a:chExt cx="11886768" cy="8600509"/>
          </a:xfrm>
        </p:grpSpPr>
        <p:sp>
          <p:nvSpPr>
            <p:cNvPr id="3" name="Freeform 3"/>
            <p:cNvSpPr/>
            <p:nvPr/>
          </p:nvSpPr>
          <p:spPr>
            <a:xfrm>
              <a:off x="0" y="0"/>
              <a:ext cx="11886767" cy="8600509"/>
            </a:xfrm>
            <a:custGeom>
              <a:avLst/>
              <a:gdLst/>
              <a:ahLst/>
              <a:cxnLst/>
              <a:rect l="l" t="t" r="r" b="b"/>
              <a:pathLst>
                <a:path w="11886767" h="8600509">
                  <a:moveTo>
                    <a:pt x="0" y="0"/>
                  </a:moveTo>
                  <a:lnTo>
                    <a:pt x="0" y="8600509"/>
                  </a:lnTo>
                  <a:lnTo>
                    <a:pt x="11886767" y="8600509"/>
                  </a:lnTo>
                  <a:lnTo>
                    <a:pt x="11886767" y="0"/>
                  </a:lnTo>
                  <a:lnTo>
                    <a:pt x="0" y="0"/>
                  </a:lnTo>
                  <a:close/>
                  <a:moveTo>
                    <a:pt x="11825808" y="8539549"/>
                  </a:moveTo>
                  <a:lnTo>
                    <a:pt x="59690" y="8539549"/>
                  </a:lnTo>
                  <a:lnTo>
                    <a:pt x="59690" y="59690"/>
                  </a:lnTo>
                  <a:lnTo>
                    <a:pt x="11825808" y="59690"/>
                  </a:lnTo>
                  <a:lnTo>
                    <a:pt x="11825808" y="8539549"/>
                  </a:lnTo>
                  <a:close/>
                </a:path>
              </a:pathLst>
            </a:custGeom>
            <a:solidFill>
              <a:srgbClr val="1C2120"/>
            </a:solidFill>
          </p:spPr>
        </p:sp>
      </p:grpSp>
      <p:grpSp>
        <p:nvGrpSpPr>
          <p:cNvPr id="4" name="Group 4"/>
          <p:cNvGrpSpPr/>
          <p:nvPr/>
        </p:nvGrpSpPr>
        <p:grpSpPr>
          <a:xfrm>
            <a:off x="362572" y="391392"/>
            <a:ext cx="5278148" cy="6532416"/>
            <a:chOff x="0" y="0"/>
            <a:chExt cx="6949154" cy="8600509"/>
          </a:xfrm>
        </p:grpSpPr>
        <p:sp>
          <p:nvSpPr>
            <p:cNvPr id="5" name="Freeform 5"/>
            <p:cNvSpPr/>
            <p:nvPr/>
          </p:nvSpPr>
          <p:spPr>
            <a:xfrm>
              <a:off x="0" y="0"/>
              <a:ext cx="6949153" cy="8600509"/>
            </a:xfrm>
            <a:custGeom>
              <a:avLst/>
              <a:gdLst/>
              <a:ahLst/>
              <a:cxnLst/>
              <a:rect l="l" t="t" r="r" b="b"/>
              <a:pathLst>
                <a:path w="6949153" h="8600509">
                  <a:moveTo>
                    <a:pt x="0" y="0"/>
                  </a:moveTo>
                  <a:lnTo>
                    <a:pt x="0" y="8600509"/>
                  </a:lnTo>
                  <a:lnTo>
                    <a:pt x="6949153" y="8600509"/>
                  </a:lnTo>
                  <a:lnTo>
                    <a:pt x="6949153" y="0"/>
                  </a:lnTo>
                  <a:lnTo>
                    <a:pt x="0" y="0"/>
                  </a:lnTo>
                  <a:close/>
                  <a:moveTo>
                    <a:pt x="6888194" y="8539549"/>
                  </a:moveTo>
                  <a:lnTo>
                    <a:pt x="59690" y="8539549"/>
                  </a:lnTo>
                  <a:lnTo>
                    <a:pt x="59690" y="59690"/>
                  </a:lnTo>
                  <a:lnTo>
                    <a:pt x="6888194" y="59690"/>
                  </a:lnTo>
                  <a:lnTo>
                    <a:pt x="6888194" y="8539549"/>
                  </a:lnTo>
                  <a:close/>
                </a:path>
              </a:pathLst>
            </a:custGeom>
            <a:solidFill>
              <a:srgbClr val="1C2120"/>
            </a:solidFill>
          </p:spPr>
        </p:sp>
      </p:grpSp>
      <p:grpSp>
        <p:nvGrpSpPr>
          <p:cNvPr id="6" name="Group 6"/>
          <p:cNvGrpSpPr/>
          <p:nvPr/>
        </p:nvGrpSpPr>
        <p:grpSpPr>
          <a:xfrm>
            <a:off x="6073476" y="1706619"/>
            <a:ext cx="3131484" cy="4090896"/>
            <a:chOff x="0" y="0"/>
            <a:chExt cx="4175312" cy="5454528"/>
          </a:xfrm>
        </p:grpSpPr>
        <p:sp>
          <p:nvSpPr>
            <p:cNvPr id="7" name="TextBox 7"/>
            <p:cNvSpPr txBox="1"/>
            <p:nvPr/>
          </p:nvSpPr>
          <p:spPr>
            <a:xfrm>
              <a:off x="0" y="95250"/>
              <a:ext cx="4175312" cy="5040630"/>
            </a:xfrm>
            <a:prstGeom prst="rect">
              <a:avLst/>
            </a:prstGeom>
          </p:spPr>
          <p:txBody>
            <a:bodyPr lIns="0" tIns="0" rIns="0" bIns="0" rtlCol="0" anchor="t">
              <a:spAutoFit/>
            </a:bodyPr>
            <a:lstStyle/>
            <a:p>
              <a:pPr algn="r">
                <a:lnSpc>
                  <a:spcPts val="7350"/>
                </a:lnSpc>
              </a:pPr>
              <a:r>
                <a:rPr lang="en-US" sz="7000" spc="210">
                  <a:solidFill>
                    <a:srgbClr val="1C2120"/>
                  </a:solidFill>
                  <a:latin typeface="League Gothic"/>
                </a:rPr>
                <a:t>FUTURE DIRECTIONS &amp; Q&amp;A</a:t>
              </a:r>
            </a:p>
            <a:p>
              <a:pPr algn="r">
                <a:lnSpc>
                  <a:spcPts val="7350"/>
                </a:lnSpc>
              </a:pPr>
              <a:endParaRPr lang="en-US" sz="7000" spc="210">
                <a:solidFill>
                  <a:srgbClr val="1C2120"/>
                </a:solidFill>
                <a:latin typeface="League Gothic"/>
              </a:endParaRPr>
            </a:p>
          </p:txBody>
        </p:sp>
        <p:sp>
          <p:nvSpPr>
            <p:cNvPr id="8" name="AutoShape 8"/>
            <p:cNvSpPr/>
            <p:nvPr/>
          </p:nvSpPr>
          <p:spPr>
            <a:xfrm>
              <a:off x="2938" y="5386794"/>
              <a:ext cx="4172374" cy="67734"/>
            </a:xfrm>
            <a:prstGeom prst="rect">
              <a:avLst/>
            </a:prstGeom>
            <a:solidFill>
              <a:srgbClr val="1C2120"/>
            </a:solidFill>
          </p:spPr>
        </p:sp>
      </p:grpSp>
      <p:sp>
        <p:nvSpPr>
          <p:cNvPr id="9" name="TextBox 9"/>
          <p:cNvSpPr txBox="1"/>
          <p:nvPr/>
        </p:nvSpPr>
        <p:spPr>
          <a:xfrm>
            <a:off x="624194" y="690910"/>
            <a:ext cx="4754905" cy="6112788"/>
          </a:xfrm>
          <a:prstGeom prst="rect">
            <a:avLst/>
          </a:prstGeom>
        </p:spPr>
        <p:txBody>
          <a:bodyPr lIns="0" tIns="0" rIns="0" bIns="0" rtlCol="0" anchor="t">
            <a:spAutoFit/>
          </a:bodyPr>
          <a:lstStyle/>
          <a:p>
            <a:pPr marL="413342" lvl="1" indent="-206671">
              <a:lnSpc>
                <a:spcPts val="2297"/>
              </a:lnSpc>
              <a:buAutoNum type="arabicPeriod"/>
            </a:pPr>
            <a:r>
              <a:rPr lang="en-US" sz="1914">
                <a:solidFill>
                  <a:srgbClr val="0D0D0D"/>
                </a:solidFill>
                <a:latin typeface="Arimo"/>
              </a:rPr>
              <a:t>Predictability &amp; Hurst Exponents:</a:t>
            </a:r>
          </a:p>
          <a:p>
            <a:pPr marL="826684" lvl="2" indent="-275561">
              <a:lnSpc>
                <a:spcPts val="2297"/>
              </a:lnSpc>
              <a:buFont typeface="Arial"/>
              <a:buChar char="⚬"/>
            </a:pPr>
            <a:r>
              <a:rPr lang="en-US" sz="1914">
                <a:solidFill>
                  <a:srgbClr val="0D0D0D"/>
                </a:solidFill>
                <a:latin typeface="Arimo"/>
              </a:rPr>
              <a:t>Examine the link between Hurst exponents and market predictability using LSTM models.</a:t>
            </a:r>
          </a:p>
          <a:p>
            <a:pPr marL="413342" lvl="1" indent="-206671">
              <a:lnSpc>
                <a:spcPts val="2297"/>
              </a:lnSpc>
              <a:buAutoNum type="arabicPeriod"/>
            </a:pPr>
            <a:r>
              <a:rPr lang="en-US" sz="1914">
                <a:solidFill>
                  <a:srgbClr val="0D0D0D"/>
                </a:solidFill>
                <a:latin typeface="Arimo"/>
              </a:rPr>
              <a:t>Fractal Market Hypothesis Today:</a:t>
            </a:r>
          </a:p>
          <a:p>
            <a:pPr marL="826684" lvl="2" indent="-275561">
              <a:lnSpc>
                <a:spcPts val="2297"/>
              </a:lnSpc>
              <a:buFont typeface="Arial"/>
              <a:buChar char="⚬"/>
            </a:pPr>
            <a:r>
              <a:rPr lang="en-US" sz="1914">
                <a:solidFill>
                  <a:srgbClr val="0D0D0D"/>
                </a:solidFill>
                <a:latin typeface="Arimo"/>
              </a:rPr>
              <a:t>Assess FMH's relevance amidst high-frequency trading and AI's influence on market volatility.</a:t>
            </a:r>
          </a:p>
          <a:p>
            <a:pPr marL="413342" lvl="1" indent="-206671">
              <a:lnSpc>
                <a:spcPts val="2297"/>
              </a:lnSpc>
              <a:buAutoNum type="arabicPeriod"/>
            </a:pPr>
            <a:r>
              <a:rPr lang="en-US" sz="1914">
                <a:solidFill>
                  <a:srgbClr val="0D0D0D"/>
                </a:solidFill>
                <a:latin typeface="Arimo"/>
              </a:rPr>
              <a:t>Real-Time Application &amp; Market Impact:</a:t>
            </a:r>
          </a:p>
          <a:p>
            <a:pPr marL="826684" lvl="2" indent="-275561">
              <a:lnSpc>
                <a:spcPts val="2297"/>
              </a:lnSpc>
              <a:buFont typeface="Arial"/>
              <a:buChar char="⚬"/>
            </a:pPr>
            <a:r>
              <a:rPr lang="en-US" sz="1914">
                <a:solidFill>
                  <a:srgbClr val="0D0D0D"/>
                </a:solidFill>
                <a:latin typeface="Arimo"/>
              </a:rPr>
              <a:t>Debate the practical use of the Hurst exponent in trading systems and its effects on market dynamics.</a:t>
            </a:r>
          </a:p>
          <a:p>
            <a:pPr algn="l">
              <a:lnSpc>
                <a:spcPts val="2297"/>
              </a:lnSpc>
            </a:pPr>
            <a:endParaRPr lang="en-US" sz="1914">
              <a:solidFill>
                <a:srgbClr val="0D0D0D"/>
              </a:solidFill>
              <a:latin typeface="Arimo"/>
            </a:endParaRPr>
          </a:p>
          <a:p>
            <a:pPr algn="l">
              <a:lnSpc>
                <a:spcPts val="2297"/>
              </a:lnSpc>
            </a:pPr>
            <a:r>
              <a:rPr lang="en-US" sz="1914">
                <a:solidFill>
                  <a:srgbClr val="0D0D0D"/>
                </a:solidFill>
                <a:latin typeface="Arimo Semi-Bold"/>
              </a:rPr>
              <a:t>Open Questions:</a:t>
            </a:r>
          </a:p>
          <a:p>
            <a:pPr marL="246303" lvl="1" indent="-123152" algn="l">
              <a:lnSpc>
                <a:spcPts val="2297"/>
              </a:lnSpc>
              <a:buFont typeface="Arial"/>
              <a:buChar char="•"/>
            </a:pPr>
            <a:r>
              <a:rPr lang="en-US" sz="1914">
                <a:solidFill>
                  <a:srgbClr val="0D0D0D"/>
                </a:solidFill>
                <a:latin typeface="Arimo"/>
              </a:rPr>
              <a:t>Is the Hurst exponent more effective for short-term trading or long-term strategies?</a:t>
            </a:r>
          </a:p>
          <a:p>
            <a:pPr marL="246303" lvl="1" indent="-123152" algn="l">
              <a:lnSpc>
                <a:spcPts val="2297"/>
              </a:lnSpc>
              <a:buFont typeface="Arial"/>
              <a:buChar char="•"/>
            </a:pPr>
            <a:r>
              <a:rPr lang="en-US" sz="1914">
                <a:solidFill>
                  <a:srgbClr val="0D0D0D"/>
                </a:solidFill>
                <a:latin typeface="Arimo"/>
              </a:rPr>
              <a:t>How might widespread adoption of Hurst exponent analysis influence market efficiency and stability?</a:t>
            </a:r>
          </a:p>
          <a:p>
            <a:pPr marL="246385" lvl="1" indent="-123192" algn="l">
              <a:lnSpc>
                <a:spcPts val="2297"/>
              </a:lnSpc>
            </a:pPr>
            <a:endParaRPr lang="en-US" sz="1914">
              <a:solidFill>
                <a:srgbClr val="0D0D0D"/>
              </a:solidFill>
              <a:latin typeface="Arimo"/>
            </a:endParaRPr>
          </a:p>
        </p:txBody>
      </p:sp>
      <p:sp>
        <p:nvSpPr>
          <p:cNvPr id="10" name="Freeform 10" descr="Logo  Description automatically generated with medium confidence"/>
          <p:cNvSpPr/>
          <p:nvPr/>
        </p:nvSpPr>
        <p:spPr>
          <a:xfrm>
            <a:off x="6567970" y="4611"/>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2"/>
            <a:stretch>
              <a:fillRect t="-32" b="-32"/>
            </a:stretch>
          </a:blipFill>
        </p:spPr>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62572" y="406121"/>
            <a:ext cx="9028455" cy="6502957"/>
            <a:chOff x="0" y="0"/>
            <a:chExt cx="11886768" cy="8561724"/>
          </a:xfrm>
        </p:grpSpPr>
        <p:sp>
          <p:nvSpPr>
            <p:cNvPr id="3" name="Freeform 3"/>
            <p:cNvSpPr/>
            <p:nvPr/>
          </p:nvSpPr>
          <p:spPr>
            <a:xfrm>
              <a:off x="0" y="0"/>
              <a:ext cx="11886767" cy="8561724"/>
            </a:xfrm>
            <a:custGeom>
              <a:avLst/>
              <a:gdLst/>
              <a:ahLst/>
              <a:cxnLst/>
              <a:rect l="l" t="t" r="r" b="b"/>
              <a:pathLst>
                <a:path w="11886767" h="8561724">
                  <a:moveTo>
                    <a:pt x="0" y="0"/>
                  </a:moveTo>
                  <a:lnTo>
                    <a:pt x="0" y="8561724"/>
                  </a:lnTo>
                  <a:lnTo>
                    <a:pt x="11886767" y="8561724"/>
                  </a:lnTo>
                  <a:lnTo>
                    <a:pt x="11886767" y="0"/>
                  </a:lnTo>
                  <a:lnTo>
                    <a:pt x="0" y="0"/>
                  </a:lnTo>
                  <a:close/>
                  <a:moveTo>
                    <a:pt x="11825808" y="8500764"/>
                  </a:moveTo>
                  <a:lnTo>
                    <a:pt x="59690" y="8500764"/>
                  </a:lnTo>
                  <a:lnTo>
                    <a:pt x="59690" y="59690"/>
                  </a:lnTo>
                  <a:lnTo>
                    <a:pt x="11825808" y="59690"/>
                  </a:lnTo>
                  <a:lnTo>
                    <a:pt x="11825808" y="8500764"/>
                  </a:lnTo>
                  <a:close/>
                </a:path>
              </a:pathLst>
            </a:custGeom>
            <a:solidFill>
              <a:srgbClr val="1C2120"/>
            </a:solidFill>
          </p:spPr>
        </p:sp>
      </p:grpSp>
      <p:grpSp>
        <p:nvGrpSpPr>
          <p:cNvPr id="4" name="Group 4"/>
          <p:cNvGrpSpPr/>
          <p:nvPr/>
        </p:nvGrpSpPr>
        <p:grpSpPr>
          <a:xfrm>
            <a:off x="707857" y="868665"/>
            <a:ext cx="8497103" cy="1192339"/>
            <a:chOff x="0" y="0"/>
            <a:chExt cx="11329471" cy="1589786"/>
          </a:xfrm>
        </p:grpSpPr>
        <p:sp>
          <p:nvSpPr>
            <p:cNvPr id="5" name="TextBox 5"/>
            <p:cNvSpPr txBox="1"/>
            <p:nvPr/>
          </p:nvSpPr>
          <p:spPr>
            <a:xfrm>
              <a:off x="0" y="76200"/>
              <a:ext cx="11329471" cy="1216660"/>
            </a:xfrm>
            <a:prstGeom prst="rect">
              <a:avLst/>
            </a:prstGeom>
          </p:spPr>
          <p:txBody>
            <a:bodyPr lIns="0" tIns="0" rIns="0" bIns="0" rtlCol="0" anchor="t">
              <a:spAutoFit/>
            </a:bodyPr>
            <a:lstStyle/>
            <a:p>
              <a:pPr>
                <a:lnSpc>
                  <a:spcPts val="6720"/>
                </a:lnSpc>
              </a:pPr>
              <a:r>
                <a:rPr lang="en-US" sz="6400" spc="192">
                  <a:solidFill>
                    <a:srgbClr val="1C2120"/>
                  </a:solidFill>
                  <a:latin typeface="League Gothic"/>
                </a:rPr>
                <a:t>REFERENCES</a:t>
              </a:r>
            </a:p>
          </p:txBody>
        </p:sp>
        <p:sp>
          <p:nvSpPr>
            <p:cNvPr id="6" name="AutoShape 6"/>
            <p:cNvSpPr/>
            <p:nvPr/>
          </p:nvSpPr>
          <p:spPr>
            <a:xfrm>
              <a:off x="42134" y="1528085"/>
              <a:ext cx="11032914" cy="61700"/>
            </a:xfrm>
            <a:prstGeom prst="rect">
              <a:avLst/>
            </a:prstGeom>
            <a:solidFill>
              <a:srgbClr val="1C2120"/>
            </a:solidFill>
          </p:spPr>
        </p:sp>
      </p:grpSp>
      <p:sp>
        <p:nvSpPr>
          <p:cNvPr id="7" name="TextBox 7"/>
          <p:cNvSpPr txBox="1"/>
          <p:nvPr/>
        </p:nvSpPr>
        <p:spPr>
          <a:xfrm>
            <a:off x="629074" y="2340343"/>
            <a:ext cx="8495453" cy="3895725"/>
          </a:xfrm>
          <a:prstGeom prst="rect">
            <a:avLst/>
          </a:prstGeom>
        </p:spPr>
        <p:txBody>
          <a:bodyPr lIns="0" tIns="0" rIns="0" bIns="0" rtlCol="0" anchor="t">
            <a:spAutoFit/>
          </a:bodyPr>
          <a:lstStyle/>
          <a:p>
            <a:pPr marL="274455" lvl="1" indent="-137228">
              <a:lnSpc>
                <a:spcPts val="2559"/>
              </a:lnSpc>
              <a:buFont typeface="Arial"/>
              <a:buChar char="•"/>
            </a:pPr>
            <a:r>
              <a:rPr lang="en-US" sz="2133">
                <a:solidFill>
                  <a:srgbClr val="0D0D0D"/>
                </a:solidFill>
                <a:latin typeface="Arimo Bold"/>
              </a:rPr>
              <a:t>Mandelbrot, B. B. (1983). </a:t>
            </a:r>
            <a:r>
              <a:rPr lang="en-US" sz="2133">
                <a:solidFill>
                  <a:srgbClr val="0D0D0D"/>
                </a:solidFill>
                <a:latin typeface="Arimo"/>
              </a:rPr>
              <a:t>The Fractal Geometry of Nature. WH Freeman and Company. - A seminal work introducing fractals.</a:t>
            </a:r>
          </a:p>
          <a:p>
            <a:pPr marL="274455" lvl="1" indent="-137228">
              <a:lnSpc>
                <a:spcPts val="2559"/>
              </a:lnSpc>
              <a:buFont typeface="Arial"/>
              <a:buChar char="•"/>
            </a:pPr>
            <a:r>
              <a:rPr lang="en-US" sz="2133">
                <a:solidFill>
                  <a:srgbClr val="0D0D0D"/>
                </a:solidFill>
                <a:latin typeface="Arimo Bold"/>
              </a:rPr>
              <a:t>Hurst, H.E. (1951). "</a:t>
            </a:r>
            <a:r>
              <a:rPr lang="en-US" sz="2133">
                <a:solidFill>
                  <a:srgbClr val="0D0D0D"/>
                </a:solidFill>
                <a:latin typeface="Arimo"/>
              </a:rPr>
              <a:t>Long-term storage capacity of reservoirs." Transactions of the American Society of Civil Engineers. - Introduces the Hurst exponent.</a:t>
            </a:r>
          </a:p>
          <a:p>
            <a:pPr marL="274455" lvl="1" indent="-137228">
              <a:lnSpc>
                <a:spcPts val="2559"/>
              </a:lnSpc>
              <a:buFont typeface="Arial"/>
              <a:buChar char="•"/>
            </a:pPr>
            <a:r>
              <a:rPr lang="en-US" sz="2133">
                <a:solidFill>
                  <a:srgbClr val="0D0D0D"/>
                </a:solidFill>
                <a:latin typeface="Arimo Bold"/>
              </a:rPr>
              <a:t>Fama, E.F. (1970). </a:t>
            </a:r>
            <a:r>
              <a:rPr lang="en-US" sz="2133">
                <a:solidFill>
                  <a:srgbClr val="0D0D0D"/>
                </a:solidFill>
                <a:latin typeface="Arimo"/>
              </a:rPr>
              <a:t>"Efficient Capital Markets: A Review of Theory and Empirical Work." The Journal of Finance, 25(2), 383-417. - Classic paper on EMH.</a:t>
            </a:r>
          </a:p>
          <a:p>
            <a:pPr marL="274455" lvl="1" indent="-137228">
              <a:lnSpc>
                <a:spcPts val="2559"/>
              </a:lnSpc>
              <a:buFont typeface="Arial"/>
              <a:buChar char="•"/>
            </a:pPr>
            <a:r>
              <a:rPr lang="en-US" sz="2133">
                <a:solidFill>
                  <a:srgbClr val="0D0D0D"/>
                </a:solidFill>
                <a:latin typeface="Arimo Bold"/>
              </a:rPr>
              <a:t>Peters, E.E. (1994). </a:t>
            </a:r>
            <a:r>
              <a:rPr lang="en-US" sz="2133">
                <a:solidFill>
                  <a:srgbClr val="0D0D0D"/>
                </a:solidFill>
                <a:latin typeface="Arimo"/>
              </a:rPr>
              <a:t>Fractal Market Analysis: Applying Chaos Theory to Investment and Economics. Wiley Finance. - Connects fractal geometry and financial markets.</a:t>
            </a:r>
          </a:p>
          <a:p>
            <a:pPr marL="274546" lvl="1" indent="-137273" algn="l">
              <a:lnSpc>
                <a:spcPts val="2560"/>
              </a:lnSpc>
            </a:pPr>
            <a:endParaRPr lang="en-US" sz="2133">
              <a:solidFill>
                <a:srgbClr val="0D0D0D"/>
              </a:solidFill>
              <a:latin typeface="Arimo"/>
            </a:endParaRPr>
          </a:p>
        </p:txBody>
      </p:sp>
      <p:sp>
        <p:nvSpPr>
          <p:cNvPr id="8" name="Freeform 8" descr="Logo  Description automatically generated with medium confidence"/>
          <p:cNvSpPr/>
          <p:nvPr/>
        </p:nvSpPr>
        <p:spPr>
          <a:xfrm>
            <a:off x="6510710" y="4723"/>
            <a:ext cx="3072343" cy="1727886"/>
          </a:xfrm>
          <a:custGeom>
            <a:avLst/>
            <a:gdLst/>
            <a:ahLst/>
            <a:cxnLst/>
            <a:rect l="l" t="t" r="r" b="b"/>
            <a:pathLst>
              <a:path w="3072343" h="1727886">
                <a:moveTo>
                  <a:pt x="0" y="0"/>
                </a:moveTo>
                <a:lnTo>
                  <a:pt x="3072343" y="0"/>
                </a:lnTo>
                <a:lnTo>
                  <a:pt x="3072343" y="1727885"/>
                </a:lnTo>
                <a:lnTo>
                  <a:pt x="0" y="1727885"/>
                </a:lnTo>
                <a:lnTo>
                  <a:pt x="0" y="0"/>
                </a:lnTo>
                <a:close/>
              </a:path>
            </a:pathLst>
          </a:custGeom>
          <a:blipFill>
            <a:blip r:embed="rId2"/>
            <a:stretch>
              <a:fillRect t="-32" b="-32"/>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62572" y="327366"/>
            <a:ext cx="9028455" cy="6660468"/>
            <a:chOff x="0" y="0"/>
            <a:chExt cx="11886768" cy="8769101"/>
          </a:xfrm>
        </p:grpSpPr>
        <p:sp>
          <p:nvSpPr>
            <p:cNvPr id="3" name="Freeform 3"/>
            <p:cNvSpPr/>
            <p:nvPr/>
          </p:nvSpPr>
          <p:spPr>
            <a:xfrm>
              <a:off x="0" y="0"/>
              <a:ext cx="11886767" cy="8769101"/>
            </a:xfrm>
            <a:custGeom>
              <a:avLst/>
              <a:gdLst/>
              <a:ahLst/>
              <a:cxnLst/>
              <a:rect l="l" t="t" r="r" b="b"/>
              <a:pathLst>
                <a:path w="11886767" h="8769101">
                  <a:moveTo>
                    <a:pt x="0" y="0"/>
                  </a:moveTo>
                  <a:lnTo>
                    <a:pt x="0" y="8769101"/>
                  </a:lnTo>
                  <a:lnTo>
                    <a:pt x="11886767" y="8769101"/>
                  </a:lnTo>
                  <a:lnTo>
                    <a:pt x="11886767" y="0"/>
                  </a:lnTo>
                  <a:lnTo>
                    <a:pt x="0" y="0"/>
                  </a:lnTo>
                  <a:close/>
                  <a:moveTo>
                    <a:pt x="11825808" y="8708141"/>
                  </a:moveTo>
                  <a:lnTo>
                    <a:pt x="59690" y="8708141"/>
                  </a:lnTo>
                  <a:lnTo>
                    <a:pt x="59690" y="59690"/>
                  </a:lnTo>
                  <a:lnTo>
                    <a:pt x="11825808" y="59690"/>
                  </a:lnTo>
                  <a:lnTo>
                    <a:pt x="11825808" y="8708141"/>
                  </a:lnTo>
                  <a:close/>
                </a:path>
              </a:pathLst>
            </a:custGeom>
            <a:solidFill>
              <a:srgbClr val="1C2120"/>
            </a:solidFill>
          </p:spPr>
        </p:sp>
      </p:grpSp>
      <p:grpSp>
        <p:nvGrpSpPr>
          <p:cNvPr id="4" name="Group 4"/>
          <p:cNvGrpSpPr/>
          <p:nvPr/>
        </p:nvGrpSpPr>
        <p:grpSpPr>
          <a:xfrm>
            <a:off x="5474319" y="327366"/>
            <a:ext cx="3916709" cy="6660468"/>
            <a:chOff x="0" y="0"/>
            <a:chExt cx="5156697" cy="8769101"/>
          </a:xfrm>
        </p:grpSpPr>
        <p:sp>
          <p:nvSpPr>
            <p:cNvPr id="5" name="Freeform 5"/>
            <p:cNvSpPr/>
            <p:nvPr/>
          </p:nvSpPr>
          <p:spPr>
            <a:xfrm>
              <a:off x="0" y="0"/>
              <a:ext cx="5156697" cy="8769101"/>
            </a:xfrm>
            <a:custGeom>
              <a:avLst/>
              <a:gdLst/>
              <a:ahLst/>
              <a:cxnLst/>
              <a:rect l="l" t="t" r="r" b="b"/>
              <a:pathLst>
                <a:path w="5156697" h="8769101">
                  <a:moveTo>
                    <a:pt x="0" y="0"/>
                  </a:moveTo>
                  <a:lnTo>
                    <a:pt x="0" y="8769101"/>
                  </a:lnTo>
                  <a:lnTo>
                    <a:pt x="5156697" y="8769101"/>
                  </a:lnTo>
                  <a:lnTo>
                    <a:pt x="5156697" y="0"/>
                  </a:lnTo>
                  <a:lnTo>
                    <a:pt x="0" y="0"/>
                  </a:lnTo>
                  <a:close/>
                  <a:moveTo>
                    <a:pt x="5095737" y="8708141"/>
                  </a:moveTo>
                  <a:lnTo>
                    <a:pt x="59690" y="8708141"/>
                  </a:lnTo>
                  <a:lnTo>
                    <a:pt x="59690" y="59690"/>
                  </a:lnTo>
                  <a:lnTo>
                    <a:pt x="5095737" y="59690"/>
                  </a:lnTo>
                  <a:lnTo>
                    <a:pt x="5095737" y="8708141"/>
                  </a:lnTo>
                  <a:close/>
                </a:path>
              </a:pathLst>
            </a:custGeom>
            <a:solidFill>
              <a:srgbClr val="1C2120"/>
            </a:solidFill>
          </p:spPr>
        </p:sp>
      </p:grpSp>
      <p:sp>
        <p:nvSpPr>
          <p:cNvPr id="6" name="TextBox 6"/>
          <p:cNvSpPr txBox="1"/>
          <p:nvPr/>
        </p:nvSpPr>
        <p:spPr>
          <a:xfrm>
            <a:off x="5806232" y="1588680"/>
            <a:ext cx="3252883" cy="4876800"/>
          </a:xfrm>
          <a:prstGeom prst="rect">
            <a:avLst/>
          </a:prstGeom>
        </p:spPr>
        <p:txBody>
          <a:bodyPr lIns="0" tIns="0" rIns="0" bIns="0" rtlCol="0" anchor="t">
            <a:spAutoFit/>
          </a:bodyPr>
          <a:lstStyle/>
          <a:p>
            <a:pPr marL="323847" lvl="1" indent="-161923">
              <a:lnSpc>
                <a:spcPts val="2099"/>
              </a:lnSpc>
              <a:buFont typeface="Arial"/>
              <a:buChar char="•"/>
            </a:pPr>
            <a:r>
              <a:rPr lang="en-US" sz="1499" spc="59">
                <a:solidFill>
                  <a:srgbClr val="1C2120"/>
                </a:solidFill>
                <a:latin typeface="Montserrat Light"/>
              </a:rPr>
              <a:t>Understanding Complex Market Behaviors</a:t>
            </a:r>
          </a:p>
          <a:p>
            <a:pPr marL="323847" lvl="1" indent="-161923">
              <a:lnSpc>
                <a:spcPts val="2099"/>
              </a:lnSpc>
              <a:buFont typeface="Arial"/>
              <a:buChar char="•"/>
            </a:pPr>
            <a:r>
              <a:rPr lang="en-US" sz="1499" spc="59">
                <a:solidFill>
                  <a:srgbClr val="1C2120"/>
                </a:solidFill>
                <a:latin typeface="Montserrat Light"/>
              </a:rPr>
              <a:t>Advanced Financial Analysis Techniques: </a:t>
            </a:r>
          </a:p>
          <a:p>
            <a:pPr>
              <a:lnSpc>
                <a:spcPts val="2099"/>
              </a:lnSpc>
            </a:pPr>
            <a:r>
              <a:rPr lang="en-US" sz="1499" spc="59">
                <a:solidFill>
                  <a:srgbClr val="1C2120"/>
                </a:solidFill>
                <a:latin typeface="Montserrat Light"/>
              </a:rPr>
              <a:t>-- Hurst Exponents to assess market efficiency and memory</a:t>
            </a:r>
          </a:p>
          <a:p>
            <a:pPr>
              <a:lnSpc>
                <a:spcPts val="2099"/>
              </a:lnSpc>
            </a:pPr>
            <a:r>
              <a:rPr lang="en-US" sz="1499" spc="59">
                <a:solidFill>
                  <a:srgbClr val="1C2120"/>
                </a:solidFill>
                <a:latin typeface="Montserrat Light"/>
              </a:rPr>
              <a:t>-- Statistical tests to evaluate the randomness and efficiency of market movements</a:t>
            </a:r>
          </a:p>
          <a:p>
            <a:pPr marL="323847" lvl="1" indent="-161923">
              <a:lnSpc>
                <a:spcPts val="2099"/>
              </a:lnSpc>
              <a:buFont typeface="Arial"/>
              <a:buChar char="•"/>
            </a:pPr>
            <a:r>
              <a:rPr lang="en-US" sz="1499" spc="59">
                <a:solidFill>
                  <a:srgbClr val="1C2120"/>
                </a:solidFill>
                <a:latin typeface="Montserrat Light"/>
              </a:rPr>
              <a:t>Trading Strategies based on Hurst Exponents</a:t>
            </a:r>
          </a:p>
          <a:p>
            <a:pPr>
              <a:lnSpc>
                <a:spcPts val="2099"/>
              </a:lnSpc>
            </a:pPr>
            <a:r>
              <a:rPr lang="en-US" sz="1499" spc="59">
                <a:solidFill>
                  <a:srgbClr val="1C2120"/>
                </a:solidFill>
                <a:latin typeface="Montserrat Light"/>
              </a:rPr>
              <a:t>-- Persistence (trend following)</a:t>
            </a:r>
          </a:p>
          <a:p>
            <a:pPr>
              <a:lnSpc>
                <a:spcPts val="2099"/>
              </a:lnSpc>
            </a:pPr>
            <a:r>
              <a:rPr lang="en-US" sz="1499" spc="59">
                <a:solidFill>
                  <a:srgbClr val="1C2120"/>
                </a:solidFill>
                <a:latin typeface="Montserrat Light"/>
              </a:rPr>
              <a:t>-- Anti-persistence (mean-reversion)</a:t>
            </a:r>
          </a:p>
          <a:p>
            <a:pPr marL="323847" lvl="1" indent="-161923">
              <a:lnSpc>
                <a:spcPts val="2099"/>
              </a:lnSpc>
              <a:buFont typeface="Arial"/>
              <a:buChar char="•"/>
            </a:pPr>
            <a:r>
              <a:rPr lang="en-US" sz="1499" spc="59">
                <a:solidFill>
                  <a:srgbClr val="1C2120"/>
                </a:solidFill>
                <a:latin typeface="Montserrat Light"/>
              </a:rPr>
              <a:t>Critical Thinking in Finance</a:t>
            </a:r>
          </a:p>
          <a:p>
            <a:pPr>
              <a:lnSpc>
                <a:spcPts val="2099"/>
              </a:lnSpc>
            </a:pPr>
            <a:endParaRPr lang="en-US" sz="1499" spc="59">
              <a:solidFill>
                <a:srgbClr val="1C2120"/>
              </a:solidFill>
              <a:latin typeface="Montserrat Light"/>
            </a:endParaRPr>
          </a:p>
        </p:txBody>
      </p:sp>
      <p:grpSp>
        <p:nvGrpSpPr>
          <p:cNvPr id="7" name="Group 7"/>
          <p:cNvGrpSpPr/>
          <p:nvPr/>
        </p:nvGrpSpPr>
        <p:grpSpPr>
          <a:xfrm>
            <a:off x="731520" y="2566044"/>
            <a:ext cx="3799840" cy="2183111"/>
            <a:chOff x="0" y="0"/>
            <a:chExt cx="5066454" cy="2910815"/>
          </a:xfrm>
        </p:grpSpPr>
        <p:sp>
          <p:nvSpPr>
            <p:cNvPr id="8" name="TextBox 8"/>
            <p:cNvSpPr txBox="1"/>
            <p:nvPr/>
          </p:nvSpPr>
          <p:spPr>
            <a:xfrm>
              <a:off x="0" y="95250"/>
              <a:ext cx="4845692" cy="2571123"/>
            </a:xfrm>
            <a:prstGeom prst="rect">
              <a:avLst/>
            </a:prstGeom>
          </p:spPr>
          <p:txBody>
            <a:bodyPr lIns="0" tIns="0" rIns="0" bIns="0" rtlCol="0" anchor="t">
              <a:spAutoFit/>
            </a:bodyPr>
            <a:lstStyle/>
            <a:p>
              <a:pPr>
                <a:lnSpc>
                  <a:spcPts val="7350"/>
                </a:lnSpc>
              </a:pPr>
              <a:r>
                <a:rPr lang="en-US" sz="7000" spc="210">
                  <a:solidFill>
                    <a:srgbClr val="1C2120"/>
                  </a:solidFill>
                  <a:latin typeface="League Gothic"/>
                </a:rPr>
                <a:t>WHAT WE'LL DISCUSS</a:t>
              </a:r>
            </a:p>
          </p:txBody>
        </p:sp>
        <p:sp>
          <p:nvSpPr>
            <p:cNvPr id="9" name="AutoShape 9"/>
            <p:cNvSpPr/>
            <p:nvPr/>
          </p:nvSpPr>
          <p:spPr>
            <a:xfrm>
              <a:off x="0" y="2843081"/>
              <a:ext cx="5066454" cy="67734"/>
            </a:xfrm>
            <a:prstGeom prst="rect">
              <a:avLst/>
            </a:prstGeom>
            <a:solidFill>
              <a:srgbClr val="1C2120"/>
            </a:solidFill>
          </p:spPr>
        </p:sp>
      </p:grpSp>
      <p:sp>
        <p:nvSpPr>
          <p:cNvPr id="10" name="Freeform 10" descr="Logo  Description automatically generated with medium confidence"/>
          <p:cNvSpPr/>
          <p:nvPr/>
        </p:nvSpPr>
        <p:spPr>
          <a:xfrm>
            <a:off x="6560613" y="0"/>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2"/>
            <a:stretch>
              <a:fillRect t="-32" b="-32"/>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24472" y="320124"/>
            <a:ext cx="9104657" cy="6674953"/>
            <a:chOff x="0" y="0"/>
            <a:chExt cx="11987094" cy="8788172"/>
          </a:xfrm>
        </p:grpSpPr>
        <p:sp>
          <p:nvSpPr>
            <p:cNvPr id="3" name="Freeform 3"/>
            <p:cNvSpPr/>
            <p:nvPr/>
          </p:nvSpPr>
          <p:spPr>
            <a:xfrm>
              <a:off x="0" y="0"/>
              <a:ext cx="11987094" cy="8788171"/>
            </a:xfrm>
            <a:custGeom>
              <a:avLst/>
              <a:gdLst/>
              <a:ahLst/>
              <a:cxnLst/>
              <a:rect l="l" t="t" r="r" b="b"/>
              <a:pathLst>
                <a:path w="11987094" h="8788171">
                  <a:moveTo>
                    <a:pt x="0" y="0"/>
                  </a:moveTo>
                  <a:lnTo>
                    <a:pt x="0" y="8788171"/>
                  </a:lnTo>
                  <a:lnTo>
                    <a:pt x="11987094" y="8788171"/>
                  </a:lnTo>
                  <a:lnTo>
                    <a:pt x="11987094" y="0"/>
                  </a:lnTo>
                  <a:lnTo>
                    <a:pt x="0" y="0"/>
                  </a:lnTo>
                  <a:close/>
                  <a:moveTo>
                    <a:pt x="11926133" y="8727211"/>
                  </a:moveTo>
                  <a:lnTo>
                    <a:pt x="59690" y="8727211"/>
                  </a:lnTo>
                  <a:lnTo>
                    <a:pt x="59690" y="59690"/>
                  </a:lnTo>
                  <a:lnTo>
                    <a:pt x="11926133" y="59690"/>
                  </a:lnTo>
                  <a:lnTo>
                    <a:pt x="11926133" y="8727211"/>
                  </a:lnTo>
                  <a:close/>
                </a:path>
              </a:pathLst>
            </a:custGeom>
            <a:solidFill>
              <a:srgbClr val="1C2120"/>
            </a:solidFill>
          </p:spPr>
        </p:sp>
      </p:grpSp>
      <p:sp>
        <p:nvSpPr>
          <p:cNvPr id="4" name="TextBox 4"/>
          <p:cNvSpPr txBox="1"/>
          <p:nvPr/>
        </p:nvSpPr>
        <p:spPr>
          <a:xfrm>
            <a:off x="5275296" y="1200149"/>
            <a:ext cx="3884091" cy="5629275"/>
          </a:xfrm>
          <a:prstGeom prst="rect">
            <a:avLst/>
          </a:prstGeom>
        </p:spPr>
        <p:txBody>
          <a:bodyPr lIns="0" tIns="0" rIns="0" bIns="0" rtlCol="0" anchor="t">
            <a:spAutoFit/>
          </a:bodyPr>
          <a:lstStyle/>
          <a:p>
            <a:pPr marL="323850" lvl="1" indent="-161925">
              <a:lnSpc>
                <a:spcPts val="2100"/>
              </a:lnSpc>
              <a:buFont typeface="Arial"/>
              <a:buChar char="•"/>
            </a:pPr>
            <a:r>
              <a:rPr lang="en-US" sz="1500" spc="60">
                <a:solidFill>
                  <a:srgbClr val="1C2120"/>
                </a:solidFill>
                <a:latin typeface="Montserrat Light Bold"/>
              </a:rPr>
              <a:t>EMH Defined</a:t>
            </a:r>
            <a:r>
              <a:rPr lang="en-US" sz="1500" spc="60">
                <a:solidFill>
                  <a:srgbClr val="1C2120"/>
                </a:solidFill>
                <a:latin typeface="Montserrat Light"/>
              </a:rPr>
              <a:t>: Financial markets are efficient and reflect all available information.</a:t>
            </a:r>
          </a:p>
          <a:p>
            <a:pPr marL="323850" lvl="1" indent="-161925">
              <a:lnSpc>
                <a:spcPts val="2100"/>
              </a:lnSpc>
              <a:buFont typeface="Arial"/>
              <a:buChar char="•"/>
            </a:pPr>
            <a:r>
              <a:rPr lang="en-US" sz="1500" spc="60">
                <a:solidFill>
                  <a:srgbClr val="1C2120"/>
                </a:solidFill>
                <a:latin typeface="Montserrat Light"/>
              </a:rPr>
              <a:t>Suggests that price movements are essentially random and follow a "random walk," without predictable patterns or memory.</a:t>
            </a:r>
          </a:p>
          <a:p>
            <a:pPr marL="323850" lvl="1" indent="-161925">
              <a:lnSpc>
                <a:spcPts val="2100"/>
              </a:lnSpc>
              <a:buFont typeface="Arial"/>
              <a:buChar char="•"/>
            </a:pPr>
            <a:r>
              <a:rPr lang="en-US" sz="1500" spc="60">
                <a:solidFill>
                  <a:srgbClr val="1C2120"/>
                </a:solidFill>
                <a:latin typeface="Montserrat Light Bold"/>
              </a:rPr>
              <a:t>Implication</a:t>
            </a:r>
            <a:r>
              <a:rPr lang="en-US" sz="1500" spc="60">
                <a:solidFill>
                  <a:srgbClr val="1C2120"/>
                </a:solidFill>
                <a:latin typeface="Montserrat Light"/>
              </a:rPr>
              <a:t>: Impossible to "beat the market" consistently on a risk-adjusted basis.</a:t>
            </a:r>
          </a:p>
          <a:p>
            <a:pPr marL="323850" lvl="1" indent="-161925">
              <a:lnSpc>
                <a:spcPts val="2100"/>
              </a:lnSpc>
              <a:buFont typeface="Arial"/>
              <a:buChar char="•"/>
            </a:pPr>
            <a:r>
              <a:rPr lang="en-US" sz="1500" spc="60">
                <a:solidFill>
                  <a:srgbClr val="1C2120"/>
                </a:solidFill>
                <a:latin typeface="Montserrat Light Bold"/>
              </a:rPr>
              <a:t>Criticisms:</a:t>
            </a:r>
          </a:p>
          <a:p>
            <a:pPr marL="647700" lvl="2" indent="-215900">
              <a:lnSpc>
                <a:spcPts val="2100"/>
              </a:lnSpc>
              <a:buFont typeface="Arial"/>
              <a:buChar char="⚬"/>
            </a:pPr>
            <a:r>
              <a:rPr lang="en-US" sz="1500" spc="60">
                <a:solidFill>
                  <a:srgbClr val="1C2120"/>
                </a:solidFill>
                <a:latin typeface="Montserrat Light"/>
              </a:rPr>
              <a:t>Market anomalies. Flash Crash</a:t>
            </a:r>
          </a:p>
          <a:p>
            <a:pPr marL="647700" lvl="2" indent="-215900">
              <a:lnSpc>
                <a:spcPts val="2100"/>
              </a:lnSpc>
              <a:buFont typeface="Arial"/>
              <a:buChar char="⚬"/>
            </a:pPr>
            <a:r>
              <a:rPr lang="en-US" sz="1500" spc="60">
                <a:solidFill>
                  <a:srgbClr val="1C2120"/>
                </a:solidFill>
                <a:latin typeface="Montserrat Light"/>
              </a:rPr>
              <a:t>Psychological factor, herding </a:t>
            </a:r>
            <a:r>
              <a:rPr lang="en-US" sz="1500" spc="60" err="1">
                <a:solidFill>
                  <a:srgbClr val="1C2120"/>
                </a:solidFill>
                <a:latin typeface="Montserrat Light"/>
              </a:rPr>
              <a:t>behaviour</a:t>
            </a:r>
            <a:r>
              <a:rPr lang="en-US" sz="1500" spc="60">
                <a:solidFill>
                  <a:srgbClr val="1C2120"/>
                </a:solidFill>
                <a:latin typeface="Montserrat Light"/>
              </a:rPr>
              <a:t> affects market movement.</a:t>
            </a:r>
          </a:p>
          <a:p>
            <a:pPr marL="647700" lvl="2" indent="-215900">
              <a:lnSpc>
                <a:spcPts val="2100"/>
              </a:lnSpc>
              <a:buFont typeface="Arial"/>
              <a:buChar char="⚬"/>
            </a:pPr>
            <a:r>
              <a:rPr lang="en-US" sz="1500" spc="60">
                <a:solidFill>
                  <a:srgbClr val="1C2120"/>
                </a:solidFill>
                <a:latin typeface="Montserrat Light"/>
              </a:rPr>
              <a:t>Insider trading</a:t>
            </a:r>
          </a:p>
          <a:p>
            <a:pPr marL="323850" lvl="1" indent="-161925">
              <a:lnSpc>
                <a:spcPts val="2100"/>
              </a:lnSpc>
              <a:buFont typeface="Arial"/>
              <a:buChar char="•"/>
            </a:pPr>
            <a:r>
              <a:rPr lang="en-US" sz="1500" spc="60" err="1">
                <a:solidFill>
                  <a:srgbClr val="1C2120"/>
                </a:solidFill>
                <a:latin typeface="Montserrat Light"/>
              </a:rPr>
              <a:t>Fama</a:t>
            </a:r>
            <a:r>
              <a:rPr lang="en-US" sz="1500" spc="60">
                <a:solidFill>
                  <a:srgbClr val="1C2120"/>
                </a:solidFill>
                <a:latin typeface="Montserrat Light"/>
              </a:rPr>
              <a:t>, E.F. (1970). "Efficient Capital Markets: A Review of Theory and Empirical Work." The Journal of Finance, 25(2), 383-417.</a:t>
            </a:r>
          </a:p>
          <a:p>
            <a:pPr>
              <a:lnSpc>
                <a:spcPts val="2100"/>
              </a:lnSpc>
            </a:pPr>
            <a:endParaRPr lang="en-US" sz="1500" spc="60">
              <a:solidFill>
                <a:srgbClr val="1C2120"/>
              </a:solidFill>
              <a:latin typeface="Montserrat Light"/>
            </a:endParaRPr>
          </a:p>
        </p:txBody>
      </p:sp>
      <p:sp>
        <p:nvSpPr>
          <p:cNvPr id="5" name="Freeform 5"/>
          <p:cNvSpPr/>
          <p:nvPr/>
        </p:nvSpPr>
        <p:spPr>
          <a:xfrm>
            <a:off x="482602" y="539752"/>
            <a:ext cx="4468421" cy="6235696"/>
          </a:xfrm>
          <a:custGeom>
            <a:avLst/>
            <a:gdLst/>
            <a:ahLst/>
            <a:cxnLst/>
            <a:rect l="l" t="t" r="r" b="b"/>
            <a:pathLst>
              <a:path w="4468421" h="6235696">
                <a:moveTo>
                  <a:pt x="0" y="0"/>
                </a:moveTo>
                <a:lnTo>
                  <a:pt x="4468420" y="0"/>
                </a:lnTo>
                <a:lnTo>
                  <a:pt x="4468420" y="6235696"/>
                </a:lnTo>
                <a:lnTo>
                  <a:pt x="0" y="6235696"/>
                </a:lnTo>
                <a:lnTo>
                  <a:pt x="0" y="0"/>
                </a:lnTo>
                <a:close/>
              </a:path>
            </a:pathLst>
          </a:custGeom>
          <a:blipFill>
            <a:blip r:embed="rId3"/>
            <a:stretch>
              <a:fillRect l="-61834" t="-1833" r="-55300" b="-1833"/>
            </a:stretch>
          </a:blipFill>
        </p:spPr>
      </p:sp>
      <p:sp>
        <p:nvSpPr>
          <p:cNvPr id="6" name="TextBox 6"/>
          <p:cNvSpPr txBox="1"/>
          <p:nvPr/>
        </p:nvSpPr>
        <p:spPr>
          <a:xfrm>
            <a:off x="590154" y="731520"/>
            <a:ext cx="4685142" cy="933450"/>
          </a:xfrm>
          <a:prstGeom prst="rect">
            <a:avLst/>
          </a:prstGeom>
        </p:spPr>
        <p:txBody>
          <a:bodyPr lIns="0" tIns="0" rIns="0" bIns="0" rtlCol="0" anchor="t">
            <a:spAutoFit/>
          </a:bodyPr>
          <a:lstStyle/>
          <a:p>
            <a:pPr algn="l">
              <a:lnSpc>
                <a:spcPts val="3736"/>
              </a:lnSpc>
            </a:pPr>
            <a:r>
              <a:rPr lang="en-US" sz="3113" spc="-145">
                <a:solidFill>
                  <a:srgbClr val="FFFFFF"/>
                </a:solidFill>
                <a:latin typeface="Merriweather Sans"/>
              </a:rPr>
              <a:t>Introduction to Efficient Market Hypothesis</a:t>
            </a:r>
          </a:p>
        </p:txBody>
      </p:sp>
      <p:sp>
        <p:nvSpPr>
          <p:cNvPr id="7" name="Freeform 7" descr="Logo  Description automatically generated with medium confidence"/>
          <p:cNvSpPr/>
          <p:nvPr/>
        </p:nvSpPr>
        <p:spPr>
          <a:xfrm>
            <a:off x="6600012" y="-132423"/>
            <a:ext cx="3072343" cy="1727886"/>
          </a:xfrm>
          <a:custGeom>
            <a:avLst/>
            <a:gdLst/>
            <a:ahLst/>
            <a:cxnLst/>
            <a:rect l="l" t="t" r="r" b="b"/>
            <a:pathLst>
              <a:path w="3072343" h="1727886">
                <a:moveTo>
                  <a:pt x="0" y="0"/>
                </a:moveTo>
                <a:lnTo>
                  <a:pt x="3072344" y="0"/>
                </a:lnTo>
                <a:lnTo>
                  <a:pt x="3072344" y="1727886"/>
                </a:lnTo>
                <a:lnTo>
                  <a:pt x="0" y="1727886"/>
                </a:lnTo>
                <a:lnTo>
                  <a:pt x="0" y="0"/>
                </a:lnTo>
                <a:close/>
              </a:path>
            </a:pathLst>
          </a:custGeom>
          <a:blipFill>
            <a:blip r:embed="rId4"/>
            <a:stretch>
              <a:fillRect t="-32" b="-32"/>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blipFill>
            <a:blip r:embed="rId3"/>
            <a:stretch>
              <a:fillRect l="-6285" r="-6285"/>
            </a:stretch>
          </a:blipFill>
        </p:spPr>
      </p:sp>
      <p:grpSp>
        <p:nvGrpSpPr>
          <p:cNvPr id="3" name="Group 3"/>
          <p:cNvGrpSpPr/>
          <p:nvPr/>
        </p:nvGrpSpPr>
        <p:grpSpPr>
          <a:xfrm>
            <a:off x="381623" y="377274"/>
            <a:ext cx="8990354" cy="6560652"/>
            <a:chOff x="0" y="0"/>
            <a:chExt cx="11836605" cy="8637685"/>
          </a:xfrm>
        </p:grpSpPr>
        <p:sp>
          <p:nvSpPr>
            <p:cNvPr id="4" name="Freeform 4"/>
            <p:cNvSpPr/>
            <p:nvPr/>
          </p:nvSpPr>
          <p:spPr>
            <a:xfrm>
              <a:off x="0" y="0"/>
              <a:ext cx="11836605" cy="8637684"/>
            </a:xfrm>
            <a:custGeom>
              <a:avLst/>
              <a:gdLst/>
              <a:ahLst/>
              <a:cxnLst/>
              <a:rect l="l" t="t" r="r" b="b"/>
              <a:pathLst>
                <a:path w="11836605" h="8637684">
                  <a:moveTo>
                    <a:pt x="0" y="0"/>
                  </a:moveTo>
                  <a:lnTo>
                    <a:pt x="0" y="8637684"/>
                  </a:lnTo>
                  <a:lnTo>
                    <a:pt x="11836605" y="8637684"/>
                  </a:lnTo>
                  <a:lnTo>
                    <a:pt x="11836605" y="0"/>
                  </a:lnTo>
                  <a:lnTo>
                    <a:pt x="0" y="0"/>
                  </a:lnTo>
                  <a:close/>
                  <a:moveTo>
                    <a:pt x="11775645" y="8576725"/>
                  </a:moveTo>
                  <a:lnTo>
                    <a:pt x="59690" y="8576725"/>
                  </a:lnTo>
                  <a:lnTo>
                    <a:pt x="59690" y="59690"/>
                  </a:lnTo>
                  <a:lnTo>
                    <a:pt x="11775645" y="59690"/>
                  </a:lnTo>
                  <a:lnTo>
                    <a:pt x="11775645" y="8576725"/>
                  </a:lnTo>
                  <a:close/>
                </a:path>
              </a:pathLst>
            </a:custGeom>
            <a:solidFill>
              <a:srgbClr val="F2EFEB"/>
            </a:solidFill>
          </p:spPr>
        </p:sp>
      </p:grpSp>
      <p:grpSp>
        <p:nvGrpSpPr>
          <p:cNvPr id="5" name="Group 5"/>
          <p:cNvGrpSpPr/>
          <p:nvPr/>
        </p:nvGrpSpPr>
        <p:grpSpPr>
          <a:xfrm>
            <a:off x="381623" y="377274"/>
            <a:ext cx="3674138" cy="6560652"/>
            <a:chOff x="0" y="0"/>
            <a:chExt cx="4837331" cy="8637685"/>
          </a:xfrm>
        </p:grpSpPr>
        <p:sp>
          <p:nvSpPr>
            <p:cNvPr id="6" name="Freeform 6"/>
            <p:cNvSpPr/>
            <p:nvPr/>
          </p:nvSpPr>
          <p:spPr>
            <a:xfrm>
              <a:off x="0" y="0"/>
              <a:ext cx="4837331" cy="8637684"/>
            </a:xfrm>
            <a:custGeom>
              <a:avLst/>
              <a:gdLst/>
              <a:ahLst/>
              <a:cxnLst/>
              <a:rect l="l" t="t" r="r" b="b"/>
              <a:pathLst>
                <a:path w="4837331" h="8637684">
                  <a:moveTo>
                    <a:pt x="0" y="0"/>
                  </a:moveTo>
                  <a:lnTo>
                    <a:pt x="0" y="8637684"/>
                  </a:lnTo>
                  <a:lnTo>
                    <a:pt x="4837331" y="8637684"/>
                  </a:lnTo>
                  <a:lnTo>
                    <a:pt x="4837331" y="0"/>
                  </a:lnTo>
                  <a:lnTo>
                    <a:pt x="0" y="0"/>
                  </a:lnTo>
                  <a:close/>
                  <a:moveTo>
                    <a:pt x="4776371" y="8576725"/>
                  </a:moveTo>
                  <a:lnTo>
                    <a:pt x="59690" y="8576725"/>
                  </a:lnTo>
                  <a:lnTo>
                    <a:pt x="59690" y="59690"/>
                  </a:lnTo>
                  <a:lnTo>
                    <a:pt x="4776371" y="59690"/>
                  </a:lnTo>
                  <a:lnTo>
                    <a:pt x="4776371" y="8576725"/>
                  </a:lnTo>
                  <a:close/>
                </a:path>
              </a:pathLst>
            </a:custGeom>
            <a:solidFill>
              <a:srgbClr val="F2EFEB"/>
            </a:solidFill>
          </p:spPr>
        </p:sp>
      </p:grpSp>
      <p:sp>
        <p:nvSpPr>
          <p:cNvPr id="7" name="TextBox 7"/>
          <p:cNvSpPr txBox="1"/>
          <p:nvPr/>
        </p:nvSpPr>
        <p:spPr>
          <a:xfrm>
            <a:off x="4456468" y="1511066"/>
            <a:ext cx="4449578" cy="3168650"/>
          </a:xfrm>
          <a:prstGeom prst="rect">
            <a:avLst/>
          </a:prstGeom>
        </p:spPr>
        <p:txBody>
          <a:bodyPr lIns="0" tIns="0" rIns="0" bIns="0" rtlCol="0" anchor="t">
            <a:spAutoFit/>
          </a:bodyPr>
          <a:lstStyle/>
          <a:p>
            <a:pPr>
              <a:lnSpc>
                <a:spcPts val="2800"/>
              </a:lnSpc>
            </a:pPr>
            <a:r>
              <a:rPr lang="en-US" sz="2000" spc="80">
                <a:solidFill>
                  <a:srgbClr val="F2EFEB"/>
                </a:solidFill>
                <a:latin typeface="Montserrat Light"/>
              </a:rPr>
              <a:t>Example: "Consider the 'January Effect,' where stocks, especially small caps, tend to outperform at the beginning of the year. This suggests that investors can predict and potentially exploit this pattern, challenging the notion of market efficiency."</a:t>
            </a:r>
          </a:p>
          <a:p>
            <a:pPr>
              <a:lnSpc>
                <a:spcPts val="2800"/>
              </a:lnSpc>
            </a:pPr>
            <a:endParaRPr lang="en-US" sz="2000" spc="80">
              <a:solidFill>
                <a:srgbClr val="F2EFEB"/>
              </a:solidFill>
              <a:latin typeface="Montserrat Light"/>
            </a:endParaRPr>
          </a:p>
        </p:txBody>
      </p:sp>
      <p:grpSp>
        <p:nvGrpSpPr>
          <p:cNvPr id="8" name="Group 8"/>
          <p:cNvGrpSpPr/>
          <p:nvPr/>
        </p:nvGrpSpPr>
        <p:grpSpPr>
          <a:xfrm>
            <a:off x="547990" y="1616865"/>
            <a:ext cx="3341403" cy="4081471"/>
            <a:chOff x="0" y="0"/>
            <a:chExt cx="4455204" cy="5441961"/>
          </a:xfrm>
        </p:grpSpPr>
        <p:sp>
          <p:nvSpPr>
            <p:cNvPr id="9" name="TextBox 9"/>
            <p:cNvSpPr txBox="1"/>
            <p:nvPr/>
          </p:nvSpPr>
          <p:spPr>
            <a:xfrm>
              <a:off x="0" y="-9525"/>
              <a:ext cx="4455204" cy="2230844"/>
            </a:xfrm>
            <a:prstGeom prst="rect">
              <a:avLst/>
            </a:prstGeom>
          </p:spPr>
          <p:txBody>
            <a:bodyPr lIns="0" tIns="0" rIns="0" bIns="0" rtlCol="0" anchor="t">
              <a:spAutoFit/>
            </a:bodyPr>
            <a:lstStyle/>
            <a:p>
              <a:pPr>
                <a:lnSpc>
                  <a:spcPts val="3360"/>
                </a:lnSpc>
              </a:pPr>
              <a:r>
                <a:rPr lang="en-US" sz="2732" spc="136">
                  <a:solidFill>
                    <a:srgbClr val="F2EFEB"/>
                  </a:solidFill>
                  <a:latin typeface="Montserrat Classic Bold"/>
                </a:rPr>
                <a:t>MARKET INEFFICIENCIES AND ANOMALIES</a:t>
              </a:r>
            </a:p>
            <a:p>
              <a:pPr>
                <a:lnSpc>
                  <a:spcPts val="3360"/>
                </a:lnSpc>
              </a:pPr>
              <a:endParaRPr lang="en-US" sz="2732" spc="136">
                <a:solidFill>
                  <a:srgbClr val="F2EFEB"/>
                </a:solidFill>
                <a:latin typeface="Montserrat Classic Bold"/>
              </a:endParaRPr>
            </a:p>
          </p:txBody>
        </p:sp>
        <p:sp>
          <p:nvSpPr>
            <p:cNvPr id="10" name="TextBox 10"/>
            <p:cNvSpPr txBox="1"/>
            <p:nvPr/>
          </p:nvSpPr>
          <p:spPr>
            <a:xfrm>
              <a:off x="0" y="2696509"/>
              <a:ext cx="4455204" cy="1537758"/>
            </a:xfrm>
            <a:prstGeom prst="rect">
              <a:avLst/>
            </a:prstGeom>
          </p:spPr>
          <p:txBody>
            <a:bodyPr lIns="0" tIns="0" rIns="0" bIns="0" rtlCol="0" anchor="t">
              <a:spAutoFit/>
            </a:bodyPr>
            <a:lstStyle/>
            <a:p>
              <a:pPr>
                <a:lnSpc>
                  <a:spcPts val="2224"/>
                </a:lnSpc>
              </a:pPr>
              <a:r>
                <a:rPr lang="en-US" sz="2499">
                  <a:solidFill>
                    <a:srgbClr val="F2EFEB"/>
                  </a:solidFill>
                  <a:latin typeface="League Gothic"/>
                </a:rPr>
                <a:t>MARKET INEFFICIENCIES: NOT ALL MARKETS ARE PERFECT; SOMETIMES, PRICES DON'T REFLECT ALL AVAILABLE INFORMATION.</a:t>
              </a:r>
            </a:p>
          </p:txBody>
        </p:sp>
        <p:sp>
          <p:nvSpPr>
            <p:cNvPr id="11" name="TextBox 11"/>
            <p:cNvSpPr txBox="1"/>
            <p:nvPr/>
          </p:nvSpPr>
          <p:spPr>
            <a:xfrm>
              <a:off x="0" y="5012990"/>
              <a:ext cx="4455204" cy="428970"/>
            </a:xfrm>
            <a:prstGeom prst="rect">
              <a:avLst/>
            </a:prstGeom>
          </p:spPr>
          <p:txBody>
            <a:bodyPr lIns="0" tIns="0" rIns="0" bIns="0" rtlCol="0" anchor="t">
              <a:spAutoFit/>
            </a:bodyPr>
            <a:lstStyle/>
            <a:p>
              <a:pPr>
                <a:lnSpc>
                  <a:spcPts val="2654"/>
                </a:lnSpc>
              </a:pPr>
              <a:endParaRPr/>
            </a:p>
          </p:txBody>
        </p:sp>
        <p:sp>
          <p:nvSpPr>
            <p:cNvPr id="12" name="AutoShape 12"/>
            <p:cNvSpPr/>
            <p:nvPr/>
          </p:nvSpPr>
          <p:spPr>
            <a:xfrm>
              <a:off x="0" y="4351254"/>
              <a:ext cx="2437918" cy="62793"/>
            </a:xfrm>
            <a:prstGeom prst="rect">
              <a:avLst/>
            </a:prstGeom>
            <a:solidFill>
              <a:srgbClr val="F2EFEB"/>
            </a:solidFill>
          </p:spPr>
        </p:sp>
      </p:grpSp>
      <p:sp>
        <p:nvSpPr>
          <p:cNvPr id="13" name="Freeform 13" descr="Logo  Description automatically generated with medium confidence"/>
          <p:cNvSpPr/>
          <p:nvPr/>
        </p:nvSpPr>
        <p:spPr>
          <a:xfrm>
            <a:off x="6595366" y="-132423"/>
            <a:ext cx="3072343" cy="1727886"/>
          </a:xfrm>
          <a:custGeom>
            <a:avLst/>
            <a:gdLst/>
            <a:ahLst/>
            <a:cxnLst/>
            <a:rect l="l" t="t" r="r" b="b"/>
            <a:pathLst>
              <a:path w="3072343" h="1727886">
                <a:moveTo>
                  <a:pt x="0" y="0"/>
                </a:moveTo>
                <a:lnTo>
                  <a:pt x="3072344" y="0"/>
                </a:lnTo>
                <a:lnTo>
                  <a:pt x="3072344" y="1727886"/>
                </a:lnTo>
                <a:lnTo>
                  <a:pt x="0" y="1727886"/>
                </a:lnTo>
                <a:lnTo>
                  <a:pt x="0" y="0"/>
                </a:lnTo>
                <a:close/>
              </a:path>
            </a:pathLst>
          </a:custGeom>
          <a:blipFill>
            <a:blip r:embed="rId4"/>
            <a:stretch>
              <a:fillRect t="-32" b="-32"/>
            </a:stretch>
          </a:blipFill>
        </p:spPr>
      </p:sp>
      <p:sp>
        <p:nvSpPr>
          <p:cNvPr id="14" name="TextBox 14"/>
          <p:cNvSpPr txBox="1"/>
          <p:nvPr/>
        </p:nvSpPr>
        <p:spPr>
          <a:xfrm>
            <a:off x="4465993" y="5010945"/>
            <a:ext cx="4449578" cy="1228725"/>
          </a:xfrm>
          <a:prstGeom prst="rect">
            <a:avLst/>
          </a:prstGeom>
        </p:spPr>
        <p:txBody>
          <a:bodyPr lIns="0" tIns="0" rIns="0" bIns="0" rtlCol="0" anchor="t">
            <a:spAutoFit/>
          </a:bodyPr>
          <a:lstStyle/>
          <a:p>
            <a:pPr>
              <a:lnSpc>
                <a:spcPts val="2400"/>
              </a:lnSpc>
              <a:spcBef>
                <a:spcPct val="0"/>
              </a:spcBef>
            </a:pPr>
            <a:r>
              <a:rPr lang="en-US" sz="2000" spc="0">
                <a:solidFill>
                  <a:srgbClr val="F2EFEB"/>
                </a:solidFill>
                <a:latin typeface="Merriweather Sans Bold"/>
              </a:rPr>
              <a:t>Behavioral Factors</a:t>
            </a:r>
            <a:r>
              <a:rPr lang="en-US" sz="2000" spc="0">
                <a:solidFill>
                  <a:srgbClr val="F2EFEB"/>
                </a:solidFill>
                <a:latin typeface="Merriweather Sans"/>
              </a:rPr>
              <a:t>: Investor behavior, like overreaction or herd mentality, can create predictable price movements.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43522" y="434424"/>
            <a:ext cx="9066556" cy="6446351"/>
            <a:chOff x="0" y="0"/>
            <a:chExt cx="11936931" cy="8487198"/>
          </a:xfrm>
        </p:grpSpPr>
        <p:sp>
          <p:nvSpPr>
            <p:cNvPr id="3" name="Freeform 3"/>
            <p:cNvSpPr/>
            <p:nvPr/>
          </p:nvSpPr>
          <p:spPr>
            <a:xfrm>
              <a:off x="0" y="0"/>
              <a:ext cx="11936930" cy="8487197"/>
            </a:xfrm>
            <a:custGeom>
              <a:avLst/>
              <a:gdLst/>
              <a:ahLst/>
              <a:cxnLst/>
              <a:rect l="l" t="t" r="r" b="b"/>
              <a:pathLst>
                <a:path w="11936930" h="8487197">
                  <a:moveTo>
                    <a:pt x="0" y="0"/>
                  </a:moveTo>
                  <a:lnTo>
                    <a:pt x="0" y="8487197"/>
                  </a:lnTo>
                  <a:lnTo>
                    <a:pt x="11936930" y="8487197"/>
                  </a:lnTo>
                  <a:lnTo>
                    <a:pt x="11936930" y="0"/>
                  </a:lnTo>
                  <a:lnTo>
                    <a:pt x="0" y="0"/>
                  </a:lnTo>
                  <a:close/>
                  <a:moveTo>
                    <a:pt x="11875970" y="8426238"/>
                  </a:moveTo>
                  <a:lnTo>
                    <a:pt x="59690" y="8426238"/>
                  </a:lnTo>
                  <a:lnTo>
                    <a:pt x="59690" y="59690"/>
                  </a:lnTo>
                  <a:lnTo>
                    <a:pt x="11875970" y="59690"/>
                  </a:lnTo>
                  <a:lnTo>
                    <a:pt x="11875970" y="8426238"/>
                  </a:lnTo>
                  <a:close/>
                </a:path>
              </a:pathLst>
            </a:custGeom>
            <a:solidFill>
              <a:srgbClr val="1C2120"/>
            </a:solidFill>
          </p:spPr>
        </p:sp>
      </p:grpSp>
      <p:sp>
        <p:nvSpPr>
          <p:cNvPr id="4" name="TextBox 4"/>
          <p:cNvSpPr txBox="1"/>
          <p:nvPr/>
        </p:nvSpPr>
        <p:spPr>
          <a:xfrm>
            <a:off x="1616945" y="1286770"/>
            <a:ext cx="6519711" cy="666750"/>
          </a:xfrm>
          <a:prstGeom prst="rect">
            <a:avLst/>
          </a:prstGeom>
        </p:spPr>
        <p:txBody>
          <a:bodyPr lIns="0" tIns="0" rIns="0" bIns="0" rtlCol="0" anchor="t">
            <a:spAutoFit/>
          </a:bodyPr>
          <a:lstStyle/>
          <a:p>
            <a:pPr algn="ctr">
              <a:lnSpc>
                <a:spcPts val="5359"/>
              </a:lnSpc>
            </a:pPr>
            <a:r>
              <a:rPr lang="en-US" sz="3999" spc="79">
                <a:solidFill>
                  <a:srgbClr val="1C2120"/>
                </a:solidFill>
                <a:latin typeface="Montserrat Classic Bold"/>
              </a:rPr>
              <a:t>Common Anomalies</a:t>
            </a:r>
          </a:p>
        </p:txBody>
      </p:sp>
      <p:sp>
        <p:nvSpPr>
          <p:cNvPr id="5" name="AutoShape 5"/>
          <p:cNvSpPr/>
          <p:nvPr/>
        </p:nvSpPr>
        <p:spPr>
          <a:xfrm>
            <a:off x="548640" y="2279992"/>
            <a:ext cx="8656320" cy="48410"/>
          </a:xfrm>
          <a:prstGeom prst="rect">
            <a:avLst/>
          </a:prstGeom>
          <a:solidFill>
            <a:srgbClr val="1C2120"/>
          </a:solidFill>
        </p:spPr>
      </p:sp>
      <p:grpSp>
        <p:nvGrpSpPr>
          <p:cNvPr id="6" name="Group 6"/>
          <p:cNvGrpSpPr/>
          <p:nvPr/>
        </p:nvGrpSpPr>
        <p:grpSpPr>
          <a:xfrm>
            <a:off x="1071338" y="2996262"/>
            <a:ext cx="3551638" cy="1262447"/>
            <a:chOff x="0" y="0"/>
            <a:chExt cx="4735518" cy="1683263"/>
          </a:xfrm>
        </p:grpSpPr>
        <p:sp>
          <p:nvSpPr>
            <p:cNvPr id="7" name="TextBox 7"/>
            <p:cNvSpPr txBox="1"/>
            <p:nvPr/>
          </p:nvSpPr>
          <p:spPr>
            <a:xfrm>
              <a:off x="0" y="570955"/>
              <a:ext cx="4735518" cy="1112308"/>
            </a:xfrm>
            <a:prstGeom prst="rect">
              <a:avLst/>
            </a:prstGeom>
          </p:spPr>
          <p:txBody>
            <a:bodyPr lIns="0" tIns="0" rIns="0" bIns="0" rtlCol="0" anchor="t">
              <a:spAutoFit/>
            </a:bodyPr>
            <a:lstStyle/>
            <a:p>
              <a:pPr>
                <a:lnSpc>
                  <a:spcPts val="2239"/>
                </a:lnSpc>
              </a:pPr>
              <a:r>
                <a:rPr lang="en-US" sz="1599" spc="15">
                  <a:solidFill>
                    <a:srgbClr val="1C2120"/>
                  </a:solidFill>
                  <a:latin typeface="Montserrat Light"/>
                </a:rPr>
                <a:t>Stocks that go up/down tend to keep going up/down in the short term.</a:t>
              </a:r>
            </a:p>
          </p:txBody>
        </p:sp>
        <p:sp>
          <p:nvSpPr>
            <p:cNvPr id="8" name="TextBox 8"/>
            <p:cNvSpPr txBox="1"/>
            <p:nvPr/>
          </p:nvSpPr>
          <p:spPr>
            <a:xfrm>
              <a:off x="0" y="-28575"/>
              <a:ext cx="4735518" cy="445558"/>
            </a:xfrm>
            <a:prstGeom prst="rect">
              <a:avLst/>
            </a:prstGeom>
          </p:spPr>
          <p:txBody>
            <a:bodyPr lIns="0" tIns="0" rIns="0" bIns="0" rtlCol="0" anchor="t">
              <a:spAutoFit/>
            </a:bodyPr>
            <a:lstStyle/>
            <a:p>
              <a:pPr>
                <a:lnSpc>
                  <a:spcPts val="2600"/>
                </a:lnSpc>
              </a:pPr>
              <a:r>
                <a:rPr lang="en-US" sz="2000" spc="100">
                  <a:solidFill>
                    <a:srgbClr val="1C2120"/>
                  </a:solidFill>
                  <a:latin typeface="Montserrat Light Bold"/>
                </a:rPr>
                <a:t>MOMENTUM</a:t>
              </a:r>
            </a:p>
          </p:txBody>
        </p:sp>
      </p:grpSp>
      <p:sp>
        <p:nvSpPr>
          <p:cNvPr id="9" name="AutoShape 9"/>
          <p:cNvSpPr/>
          <p:nvPr/>
        </p:nvSpPr>
        <p:spPr>
          <a:xfrm>
            <a:off x="548640" y="2996262"/>
            <a:ext cx="202041" cy="230317"/>
          </a:xfrm>
          <a:prstGeom prst="rect">
            <a:avLst/>
          </a:prstGeom>
          <a:solidFill>
            <a:srgbClr val="1C2120"/>
          </a:solidFill>
        </p:spPr>
      </p:sp>
      <p:grpSp>
        <p:nvGrpSpPr>
          <p:cNvPr id="10" name="Group 10"/>
          <p:cNvGrpSpPr/>
          <p:nvPr/>
        </p:nvGrpSpPr>
        <p:grpSpPr>
          <a:xfrm>
            <a:off x="3354804" y="4850824"/>
            <a:ext cx="3551638" cy="977967"/>
            <a:chOff x="0" y="0"/>
            <a:chExt cx="4735518" cy="1303956"/>
          </a:xfrm>
        </p:grpSpPr>
        <p:sp>
          <p:nvSpPr>
            <p:cNvPr id="11" name="TextBox 11"/>
            <p:cNvSpPr txBox="1"/>
            <p:nvPr/>
          </p:nvSpPr>
          <p:spPr>
            <a:xfrm>
              <a:off x="0" y="570955"/>
              <a:ext cx="4735518" cy="733002"/>
            </a:xfrm>
            <a:prstGeom prst="rect">
              <a:avLst/>
            </a:prstGeom>
          </p:spPr>
          <p:txBody>
            <a:bodyPr lIns="0" tIns="0" rIns="0" bIns="0" rtlCol="0" anchor="t">
              <a:spAutoFit/>
            </a:bodyPr>
            <a:lstStyle/>
            <a:p>
              <a:pPr>
                <a:lnSpc>
                  <a:spcPts val="2240"/>
                </a:lnSpc>
              </a:pPr>
              <a:r>
                <a:rPr lang="en-US" sz="1600" spc="16">
                  <a:solidFill>
                    <a:srgbClr val="1C2120"/>
                  </a:solidFill>
                  <a:latin typeface="Montserrat Light"/>
                </a:rPr>
                <a:t>Stock patterns based on time, like higher returns in January.</a:t>
              </a:r>
            </a:p>
          </p:txBody>
        </p:sp>
        <p:sp>
          <p:nvSpPr>
            <p:cNvPr id="12" name="TextBox 12"/>
            <p:cNvSpPr txBox="1"/>
            <p:nvPr/>
          </p:nvSpPr>
          <p:spPr>
            <a:xfrm>
              <a:off x="0" y="-28575"/>
              <a:ext cx="4735518" cy="445558"/>
            </a:xfrm>
            <a:prstGeom prst="rect">
              <a:avLst/>
            </a:prstGeom>
          </p:spPr>
          <p:txBody>
            <a:bodyPr lIns="0" tIns="0" rIns="0" bIns="0" rtlCol="0" anchor="t">
              <a:spAutoFit/>
            </a:bodyPr>
            <a:lstStyle/>
            <a:p>
              <a:pPr>
                <a:lnSpc>
                  <a:spcPts val="2600"/>
                </a:lnSpc>
              </a:pPr>
              <a:r>
                <a:rPr lang="en-US" sz="2000" spc="100">
                  <a:solidFill>
                    <a:srgbClr val="1C2120"/>
                  </a:solidFill>
                  <a:latin typeface="Montserrat Light Bold"/>
                </a:rPr>
                <a:t>CALENDAR EFFECTS</a:t>
              </a:r>
            </a:p>
          </p:txBody>
        </p:sp>
      </p:grpSp>
      <p:sp>
        <p:nvSpPr>
          <p:cNvPr id="13" name="AutoShape 13"/>
          <p:cNvSpPr/>
          <p:nvPr/>
        </p:nvSpPr>
        <p:spPr>
          <a:xfrm>
            <a:off x="2938893" y="4917522"/>
            <a:ext cx="202041" cy="230317"/>
          </a:xfrm>
          <a:prstGeom prst="rect">
            <a:avLst/>
          </a:prstGeom>
          <a:solidFill>
            <a:srgbClr val="1C2120"/>
          </a:solidFill>
        </p:spPr>
      </p:sp>
      <p:grpSp>
        <p:nvGrpSpPr>
          <p:cNvPr id="14" name="Group 14"/>
          <p:cNvGrpSpPr/>
          <p:nvPr/>
        </p:nvGrpSpPr>
        <p:grpSpPr>
          <a:xfrm>
            <a:off x="5653322" y="2996262"/>
            <a:ext cx="3551638" cy="1262447"/>
            <a:chOff x="0" y="0"/>
            <a:chExt cx="4735518" cy="1683263"/>
          </a:xfrm>
        </p:grpSpPr>
        <p:sp>
          <p:nvSpPr>
            <p:cNvPr id="15" name="TextBox 15"/>
            <p:cNvSpPr txBox="1"/>
            <p:nvPr/>
          </p:nvSpPr>
          <p:spPr>
            <a:xfrm>
              <a:off x="0" y="570955"/>
              <a:ext cx="4735518" cy="1112308"/>
            </a:xfrm>
            <a:prstGeom prst="rect">
              <a:avLst/>
            </a:prstGeom>
          </p:spPr>
          <p:txBody>
            <a:bodyPr lIns="0" tIns="0" rIns="0" bIns="0" rtlCol="0" anchor="t">
              <a:spAutoFit/>
            </a:bodyPr>
            <a:lstStyle/>
            <a:p>
              <a:pPr>
                <a:lnSpc>
                  <a:spcPts val="2240"/>
                </a:lnSpc>
              </a:pPr>
              <a:r>
                <a:rPr lang="en-US" sz="1600" spc="16">
                  <a:solidFill>
                    <a:srgbClr val="1C2120"/>
                  </a:solidFill>
                  <a:latin typeface="Montserrat Light"/>
                </a:rPr>
                <a:t>Stocks with extreme movements tend to return to their average price.</a:t>
              </a:r>
            </a:p>
          </p:txBody>
        </p:sp>
        <p:sp>
          <p:nvSpPr>
            <p:cNvPr id="16" name="TextBox 16"/>
            <p:cNvSpPr txBox="1"/>
            <p:nvPr/>
          </p:nvSpPr>
          <p:spPr>
            <a:xfrm>
              <a:off x="0" y="-28575"/>
              <a:ext cx="4735518" cy="445558"/>
            </a:xfrm>
            <a:prstGeom prst="rect">
              <a:avLst/>
            </a:prstGeom>
          </p:spPr>
          <p:txBody>
            <a:bodyPr lIns="0" tIns="0" rIns="0" bIns="0" rtlCol="0" anchor="t">
              <a:spAutoFit/>
            </a:bodyPr>
            <a:lstStyle/>
            <a:p>
              <a:pPr>
                <a:lnSpc>
                  <a:spcPts val="2600"/>
                </a:lnSpc>
              </a:pPr>
              <a:r>
                <a:rPr lang="en-US" sz="2000" spc="100">
                  <a:solidFill>
                    <a:srgbClr val="1C2120"/>
                  </a:solidFill>
                  <a:latin typeface="Montserrat Light Bold"/>
                </a:rPr>
                <a:t>MEAN REVERSION</a:t>
              </a:r>
            </a:p>
          </p:txBody>
        </p:sp>
      </p:grpSp>
      <p:sp>
        <p:nvSpPr>
          <p:cNvPr id="17" name="AutoShape 17"/>
          <p:cNvSpPr/>
          <p:nvPr/>
        </p:nvSpPr>
        <p:spPr>
          <a:xfrm>
            <a:off x="5130624" y="2996262"/>
            <a:ext cx="202041" cy="230317"/>
          </a:xfrm>
          <a:prstGeom prst="rect">
            <a:avLst/>
          </a:prstGeom>
          <a:solidFill>
            <a:srgbClr val="1C2120"/>
          </a:solidFill>
        </p:spPr>
      </p:sp>
      <p:sp>
        <p:nvSpPr>
          <p:cNvPr id="18" name="AutoShape 18"/>
          <p:cNvSpPr/>
          <p:nvPr/>
        </p:nvSpPr>
        <p:spPr>
          <a:xfrm>
            <a:off x="337369" y="6305652"/>
            <a:ext cx="9066162" cy="556057"/>
          </a:xfrm>
          <a:prstGeom prst="rect">
            <a:avLst/>
          </a:prstGeom>
          <a:solidFill>
            <a:srgbClr val="1C2120"/>
          </a:solidFill>
        </p:spPr>
      </p:sp>
      <p:sp>
        <p:nvSpPr>
          <p:cNvPr id="19" name="Freeform 19" descr="Logo  Description automatically generated with medium confidence"/>
          <p:cNvSpPr/>
          <p:nvPr/>
        </p:nvSpPr>
        <p:spPr>
          <a:xfrm>
            <a:off x="6681257" y="0"/>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2"/>
            <a:stretch>
              <a:fillRect t="-32" b="-32"/>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sp>
        <p:nvSpPr>
          <p:cNvPr id="2" name="Freeform 2" descr="Logo  Description automatically generated with medium confidence"/>
          <p:cNvSpPr/>
          <p:nvPr/>
        </p:nvSpPr>
        <p:spPr>
          <a:xfrm>
            <a:off x="6797011" y="-297733"/>
            <a:ext cx="3072343" cy="1727886"/>
          </a:xfrm>
          <a:custGeom>
            <a:avLst/>
            <a:gdLst/>
            <a:ahLst/>
            <a:cxnLst/>
            <a:rect l="l" t="t" r="r" b="b"/>
            <a:pathLst>
              <a:path w="3072343" h="1727886">
                <a:moveTo>
                  <a:pt x="0" y="0"/>
                </a:moveTo>
                <a:lnTo>
                  <a:pt x="3072344" y="0"/>
                </a:lnTo>
                <a:lnTo>
                  <a:pt x="3072344" y="1727886"/>
                </a:lnTo>
                <a:lnTo>
                  <a:pt x="0" y="1727886"/>
                </a:lnTo>
                <a:lnTo>
                  <a:pt x="0" y="0"/>
                </a:lnTo>
                <a:close/>
              </a:path>
            </a:pathLst>
          </a:custGeom>
          <a:blipFill>
            <a:blip r:embed="rId3"/>
            <a:stretch>
              <a:fillRect t="-32" b="-32"/>
            </a:stretch>
          </a:blipFill>
        </p:spPr>
      </p:sp>
      <p:sp>
        <p:nvSpPr>
          <p:cNvPr id="3" name="TextBox 3"/>
          <p:cNvSpPr txBox="1"/>
          <p:nvPr/>
        </p:nvSpPr>
        <p:spPr>
          <a:xfrm>
            <a:off x="590154" y="794121"/>
            <a:ext cx="8496484" cy="897546"/>
          </a:xfrm>
          <a:prstGeom prst="rect">
            <a:avLst/>
          </a:prstGeom>
        </p:spPr>
        <p:txBody>
          <a:bodyPr lIns="0" tIns="0" rIns="0" bIns="0" rtlCol="0" anchor="t">
            <a:spAutoFit/>
          </a:bodyPr>
          <a:lstStyle/>
          <a:p>
            <a:pPr algn="l">
              <a:lnSpc>
                <a:spcPts val="4095"/>
              </a:lnSpc>
            </a:pPr>
            <a:r>
              <a:rPr lang="en-US" sz="3413" spc="-159">
                <a:solidFill>
                  <a:srgbClr val="495961"/>
                </a:solidFill>
                <a:latin typeface="Merriweather Sans"/>
              </a:rPr>
              <a:t>Market Inefficiencies and Anomalies</a:t>
            </a:r>
          </a:p>
        </p:txBody>
      </p:sp>
      <p:sp>
        <p:nvSpPr>
          <p:cNvPr id="4" name="Freeform 4"/>
          <p:cNvSpPr/>
          <p:nvPr/>
        </p:nvSpPr>
        <p:spPr>
          <a:xfrm>
            <a:off x="1248849" y="1430153"/>
            <a:ext cx="7255903" cy="5153527"/>
          </a:xfrm>
          <a:custGeom>
            <a:avLst/>
            <a:gdLst/>
            <a:ahLst/>
            <a:cxnLst/>
            <a:rect l="l" t="t" r="r" b="b"/>
            <a:pathLst>
              <a:path w="7255903" h="5153527">
                <a:moveTo>
                  <a:pt x="0" y="0"/>
                </a:moveTo>
                <a:lnTo>
                  <a:pt x="7255902" y="0"/>
                </a:lnTo>
                <a:lnTo>
                  <a:pt x="7255902" y="5153527"/>
                </a:lnTo>
                <a:lnTo>
                  <a:pt x="0" y="5153527"/>
                </a:lnTo>
                <a:lnTo>
                  <a:pt x="0" y="0"/>
                </a:lnTo>
                <a:close/>
              </a:path>
            </a:pathLst>
          </a:custGeom>
          <a:blipFill>
            <a:blip r:embed="rId4"/>
            <a:stretch>
              <a:fillRect t="-9808" b="-9808"/>
            </a:stretch>
          </a:blipFill>
        </p:spPr>
      </p:sp>
      <p:sp>
        <p:nvSpPr>
          <p:cNvPr id="5" name="TextBox 5"/>
          <p:cNvSpPr txBox="1"/>
          <p:nvPr/>
        </p:nvSpPr>
        <p:spPr>
          <a:xfrm>
            <a:off x="4060982" y="6698853"/>
            <a:ext cx="1631634" cy="187611"/>
          </a:xfrm>
          <a:prstGeom prst="rect">
            <a:avLst/>
          </a:prstGeom>
        </p:spPr>
        <p:txBody>
          <a:bodyPr lIns="0" tIns="0" rIns="0" bIns="0" rtlCol="0" anchor="t">
            <a:spAutoFit/>
          </a:bodyPr>
          <a:lstStyle/>
          <a:p>
            <a:pPr algn="l">
              <a:lnSpc>
                <a:spcPts val="1407"/>
              </a:lnSpc>
            </a:pPr>
            <a:r>
              <a:rPr lang="en-US" sz="1173" spc="0">
                <a:solidFill>
                  <a:srgbClr val="231F20"/>
                </a:solidFill>
                <a:latin typeface="Merriweather Sans Italics"/>
              </a:rPr>
              <a:t>Photo generated by AI</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9753600" cy="7315200"/>
          </a:xfrm>
          <a:custGeom>
            <a:avLst/>
            <a:gdLst/>
            <a:ahLst/>
            <a:cxnLst/>
            <a:rect l="l" t="t" r="r" b="b"/>
            <a:pathLst>
              <a:path w="9753600" h="7315200">
                <a:moveTo>
                  <a:pt x="0" y="0"/>
                </a:moveTo>
                <a:lnTo>
                  <a:pt x="9753600" y="0"/>
                </a:lnTo>
                <a:lnTo>
                  <a:pt x="9753600" y="7315200"/>
                </a:lnTo>
                <a:lnTo>
                  <a:pt x="0" y="7315200"/>
                </a:lnTo>
                <a:lnTo>
                  <a:pt x="0" y="0"/>
                </a:lnTo>
                <a:close/>
              </a:path>
            </a:pathLst>
          </a:custGeom>
          <a:blipFill>
            <a:blip r:embed="rId3"/>
            <a:stretch>
              <a:fillRect/>
            </a:stretch>
          </a:blipFill>
        </p:spPr>
      </p:sp>
      <p:grpSp>
        <p:nvGrpSpPr>
          <p:cNvPr id="3" name="Group 3"/>
          <p:cNvGrpSpPr/>
          <p:nvPr/>
        </p:nvGrpSpPr>
        <p:grpSpPr>
          <a:xfrm>
            <a:off x="305421" y="378429"/>
            <a:ext cx="9142757" cy="6558341"/>
            <a:chOff x="0" y="0"/>
            <a:chExt cx="12037257" cy="8634642"/>
          </a:xfrm>
        </p:grpSpPr>
        <p:sp>
          <p:nvSpPr>
            <p:cNvPr id="4" name="Freeform 4"/>
            <p:cNvSpPr/>
            <p:nvPr/>
          </p:nvSpPr>
          <p:spPr>
            <a:xfrm>
              <a:off x="0" y="0"/>
              <a:ext cx="12037257" cy="8634642"/>
            </a:xfrm>
            <a:custGeom>
              <a:avLst/>
              <a:gdLst/>
              <a:ahLst/>
              <a:cxnLst/>
              <a:rect l="l" t="t" r="r" b="b"/>
              <a:pathLst>
                <a:path w="12037257" h="8634642">
                  <a:moveTo>
                    <a:pt x="0" y="0"/>
                  </a:moveTo>
                  <a:lnTo>
                    <a:pt x="0" y="8634642"/>
                  </a:lnTo>
                  <a:lnTo>
                    <a:pt x="12037257" y="8634642"/>
                  </a:lnTo>
                  <a:lnTo>
                    <a:pt x="12037257" y="0"/>
                  </a:lnTo>
                  <a:lnTo>
                    <a:pt x="0" y="0"/>
                  </a:lnTo>
                  <a:close/>
                  <a:moveTo>
                    <a:pt x="11976297" y="8573682"/>
                  </a:moveTo>
                  <a:lnTo>
                    <a:pt x="59690" y="8573682"/>
                  </a:lnTo>
                  <a:lnTo>
                    <a:pt x="59690" y="59690"/>
                  </a:lnTo>
                  <a:lnTo>
                    <a:pt x="11976297" y="59690"/>
                  </a:lnTo>
                  <a:lnTo>
                    <a:pt x="11976297" y="8573682"/>
                  </a:lnTo>
                  <a:close/>
                </a:path>
              </a:pathLst>
            </a:custGeom>
            <a:solidFill>
              <a:srgbClr val="F2EFEB"/>
            </a:solidFill>
          </p:spPr>
        </p:sp>
      </p:grpSp>
      <p:sp>
        <p:nvSpPr>
          <p:cNvPr id="5" name="AutoShape 5"/>
          <p:cNvSpPr/>
          <p:nvPr/>
        </p:nvSpPr>
        <p:spPr>
          <a:xfrm>
            <a:off x="643782" y="5620813"/>
            <a:ext cx="8466036" cy="47345"/>
          </a:xfrm>
          <a:prstGeom prst="rect">
            <a:avLst/>
          </a:prstGeom>
          <a:solidFill>
            <a:srgbClr val="F2EFEB"/>
          </a:solidFill>
        </p:spPr>
      </p:sp>
      <p:sp>
        <p:nvSpPr>
          <p:cNvPr id="6" name="TextBox 6"/>
          <p:cNvSpPr txBox="1"/>
          <p:nvPr/>
        </p:nvSpPr>
        <p:spPr>
          <a:xfrm>
            <a:off x="436537" y="1525354"/>
            <a:ext cx="8880527" cy="4010025"/>
          </a:xfrm>
          <a:prstGeom prst="rect">
            <a:avLst/>
          </a:prstGeom>
        </p:spPr>
        <p:txBody>
          <a:bodyPr lIns="0" tIns="0" rIns="0" bIns="0" rtlCol="0" anchor="t">
            <a:spAutoFit/>
          </a:bodyPr>
          <a:lstStyle/>
          <a:p>
            <a:pPr marL="286990" lvl="1" indent="-143495" algn="l">
              <a:lnSpc>
                <a:spcPts val="2676"/>
              </a:lnSpc>
              <a:buFont typeface="Arial"/>
              <a:buChar char="•"/>
            </a:pPr>
            <a:r>
              <a:rPr lang="en-US" sz="2230">
                <a:solidFill>
                  <a:srgbClr val="F2EFEB"/>
                </a:solidFill>
                <a:latin typeface="Arimo Bold"/>
              </a:rPr>
              <a:t>Complex Systems</a:t>
            </a:r>
            <a:r>
              <a:rPr lang="en-US" sz="2230">
                <a:solidFill>
                  <a:srgbClr val="F2EFEB"/>
                </a:solidFill>
                <a:latin typeface="Arimo"/>
              </a:rPr>
              <a:t>: Systems with many interconnected parts that behave unpredictably: </a:t>
            </a:r>
            <a:r>
              <a:rPr lang="en-US" sz="2230">
                <a:solidFill>
                  <a:srgbClr val="F2EFEB"/>
                </a:solidFill>
                <a:latin typeface="Arimo Bold"/>
              </a:rPr>
              <a:t>The whole is more than the sum of its parts</a:t>
            </a:r>
          </a:p>
          <a:p>
            <a:pPr marL="286990" lvl="1" indent="-143495" algn="l">
              <a:lnSpc>
                <a:spcPts val="2676"/>
              </a:lnSpc>
            </a:pPr>
            <a:r>
              <a:rPr lang="en-US" sz="2230">
                <a:solidFill>
                  <a:srgbClr val="F2EFEB"/>
                </a:solidFill>
                <a:latin typeface="Arimo Bold"/>
              </a:rPr>
              <a:t>=&gt; Nonlinear Dynamic Relationships</a:t>
            </a:r>
          </a:p>
          <a:p>
            <a:pPr marL="286895" lvl="1" indent="-143448" algn="l">
              <a:lnSpc>
                <a:spcPts val="2676"/>
              </a:lnSpc>
              <a:buFont typeface="Arial"/>
              <a:buChar char="•"/>
            </a:pPr>
            <a:r>
              <a:rPr lang="en-US" sz="2230">
                <a:solidFill>
                  <a:srgbClr val="F2EFEB"/>
                </a:solidFill>
                <a:latin typeface="Arimo Bold"/>
              </a:rPr>
              <a:t>Sensitivity to Initial Conditions</a:t>
            </a:r>
            <a:r>
              <a:rPr lang="en-US" sz="2230">
                <a:solidFill>
                  <a:srgbClr val="F2EFEB"/>
                </a:solidFill>
                <a:latin typeface="Arimo"/>
              </a:rPr>
              <a:t>: Small changes can lead to vastly different outcomes, known as the butterfly effect.</a:t>
            </a:r>
          </a:p>
          <a:p>
            <a:pPr marL="286895" lvl="1" indent="-143448" algn="l">
              <a:lnSpc>
                <a:spcPts val="2676"/>
              </a:lnSpc>
              <a:buFont typeface="Arial"/>
              <a:buChar char="•"/>
            </a:pPr>
            <a:r>
              <a:rPr lang="en-US" sz="2230">
                <a:solidFill>
                  <a:srgbClr val="F2EFEB"/>
                </a:solidFill>
                <a:latin typeface="Arimo Bold"/>
              </a:rPr>
              <a:t>Chaos Theory</a:t>
            </a:r>
            <a:r>
              <a:rPr lang="en-US" sz="2230">
                <a:solidFill>
                  <a:srgbClr val="F2EFEB"/>
                </a:solidFill>
                <a:latin typeface="Arimo"/>
              </a:rPr>
              <a:t>: A subfield in math-physics, explores how subtle variations in a dynamic system's initial conditions can lead to significant and unpredictable changes in the system's future state.</a:t>
            </a:r>
          </a:p>
          <a:p>
            <a:pPr marL="286895" lvl="1" indent="-143448" algn="l">
              <a:lnSpc>
                <a:spcPts val="2676"/>
              </a:lnSpc>
              <a:buFont typeface="Arial"/>
              <a:buChar char="•"/>
            </a:pPr>
            <a:r>
              <a:rPr lang="en-US" sz="2230">
                <a:solidFill>
                  <a:srgbClr val="F2EFEB"/>
                </a:solidFill>
                <a:latin typeface="Arimo Bold"/>
              </a:rPr>
              <a:t>Emergent </a:t>
            </a:r>
            <a:r>
              <a:rPr lang="en-US" sz="2230" err="1">
                <a:solidFill>
                  <a:srgbClr val="F2EFEB"/>
                </a:solidFill>
                <a:latin typeface="Arimo Bold"/>
              </a:rPr>
              <a:t>Behaviour</a:t>
            </a:r>
            <a:r>
              <a:rPr lang="en-US" sz="2230">
                <a:solidFill>
                  <a:srgbClr val="F2EFEB"/>
                </a:solidFill>
                <a:latin typeface="Arimo Bold"/>
              </a:rPr>
              <a:t>:</a:t>
            </a:r>
          </a:p>
          <a:p>
            <a:pPr marL="286895" lvl="1" indent="-143448" algn="l">
              <a:lnSpc>
                <a:spcPts val="2676"/>
              </a:lnSpc>
              <a:buFont typeface="Arial"/>
              <a:buChar char="•"/>
            </a:pPr>
            <a:r>
              <a:rPr lang="en-US" sz="2230">
                <a:solidFill>
                  <a:srgbClr val="F2EFEB"/>
                </a:solidFill>
                <a:latin typeface="Arimo Bold"/>
              </a:rPr>
              <a:t>Examples</a:t>
            </a:r>
            <a:r>
              <a:rPr lang="en-US" sz="2230">
                <a:solidFill>
                  <a:srgbClr val="F2EFEB"/>
                </a:solidFill>
                <a:latin typeface="Arimo"/>
              </a:rPr>
              <a:t>: </a:t>
            </a:r>
            <a:r>
              <a:rPr lang="en-US" sz="2230">
                <a:solidFill>
                  <a:srgbClr val="F2EFEB"/>
                </a:solidFill>
                <a:latin typeface="Arimo Italics"/>
              </a:rPr>
              <a:t>weather, pendulum, brain/neural networks, Market</a:t>
            </a:r>
            <a:r>
              <a:rPr lang="en-US" sz="2230">
                <a:solidFill>
                  <a:srgbClr val="F2EFEB"/>
                </a:solidFill>
                <a:latin typeface="Arimo"/>
              </a:rPr>
              <a:t>,...</a:t>
            </a:r>
          </a:p>
          <a:p>
            <a:pPr marL="286990" lvl="1" indent="-143495" algn="l">
              <a:lnSpc>
                <a:spcPts val="2676"/>
              </a:lnSpc>
            </a:pPr>
            <a:endParaRPr lang="en-US" sz="2230">
              <a:solidFill>
                <a:srgbClr val="F2EFEB"/>
              </a:solidFill>
              <a:latin typeface="Arimo"/>
            </a:endParaRPr>
          </a:p>
        </p:txBody>
      </p:sp>
      <p:sp>
        <p:nvSpPr>
          <p:cNvPr id="7" name="TextBox 7"/>
          <p:cNvSpPr txBox="1"/>
          <p:nvPr/>
        </p:nvSpPr>
        <p:spPr>
          <a:xfrm>
            <a:off x="613334" y="5974976"/>
            <a:ext cx="8496484" cy="504825"/>
          </a:xfrm>
          <a:prstGeom prst="rect">
            <a:avLst/>
          </a:prstGeom>
        </p:spPr>
        <p:txBody>
          <a:bodyPr lIns="0" tIns="0" rIns="0" bIns="0" rtlCol="0" anchor="t">
            <a:spAutoFit/>
          </a:bodyPr>
          <a:lstStyle/>
          <a:p>
            <a:pPr algn="l">
              <a:lnSpc>
                <a:spcPts val="4095"/>
              </a:lnSpc>
            </a:pPr>
            <a:r>
              <a:rPr lang="en-US" sz="3413" spc="-159">
                <a:solidFill>
                  <a:srgbClr val="F2EFEB"/>
                </a:solidFill>
                <a:latin typeface="Merriweather Sans Bold"/>
              </a:rPr>
              <a:t>Complex Systems, Chaos Theory</a:t>
            </a:r>
          </a:p>
        </p:txBody>
      </p:sp>
      <p:sp>
        <p:nvSpPr>
          <p:cNvPr id="8" name="Freeform 8" descr="Logo  Description automatically generated with medium confidence"/>
          <p:cNvSpPr/>
          <p:nvPr/>
        </p:nvSpPr>
        <p:spPr>
          <a:xfrm>
            <a:off x="6681257" y="0"/>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4"/>
            <a:stretch>
              <a:fillRect t="-32" b="-32"/>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3361039" y="355058"/>
            <a:ext cx="6087139" cy="6605084"/>
            <a:chOff x="0" y="0"/>
            <a:chExt cx="8014263" cy="8696183"/>
          </a:xfrm>
        </p:grpSpPr>
        <p:sp>
          <p:nvSpPr>
            <p:cNvPr id="3" name="Freeform 3"/>
            <p:cNvSpPr/>
            <p:nvPr/>
          </p:nvSpPr>
          <p:spPr>
            <a:xfrm>
              <a:off x="0" y="0"/>
              <a:ext cx="8014263" cy="8696183"/>
            </a:xfrm>
            <a:custGeom>
              <a:avLst/>
              <a:gdLst/>
              <a:ahLst/>
              <a:cxnLst/>
              <a:rect l="l" t="t" r="r" b="b"/>
              <a:pathLst>
                <a:path w="8014263" h="8696183">
                  <a:moveTo>
                    <a:pt x="0" y="0"/>
                  </a:moveTo>
                  <a:lnTo>
                    <a:pt x="0" y="8696183"/>
                  </a:lnTo>
                  <a:lnTo>
                    <a:pt x="8014263" y="8696183"/>
                  </a:lnTo>
                  <a:lnTo>
                    <a:pt x="8014263" y="0"/>
                  </a:lnTo>
                  <a:lnTo>
                    <a:pt x="0" y="0"/>
                  </a:lnTo>
                  <a:close/>
                  <a:moveTo>
                    <a:pt x="7953303" y="8635223"/>
                  </a:moveTo>
                  <a:lnTo>
                    <a:pt x="59690" y="8635223"/>
                  </a:lnTo>
                  <a:lnTo>
                    <a:pt x="59690" y="59690"/>
                  </a:lnTo>
                  <a:lnTo>
                    <a:pt x="7953303" y="59690"/>
                  </a:lnTo>
                  <a:lnTo>
                    <a:pt x="7953303" y="8635223"/>
                  </a:lnTo>
                  <a:close/>
                </a:path>
              </a:pathLst>
            </a:custGeom>
            <a:solidFill>
              <a:srgbClr val="1C2120"/>
            </a:solidFill>
          </p:spPr>
        </p:sp>
      </p:grpSp>
      <p:grpSp>
        <p:nvGrpSpPr>
          <p:cNvPr id="4" name="Group 4"/>
          <p:cNvGrpSpPr/>
          <p:nvPr/>
        </p:nvGrpSpPr>
        <p:grpSpPr>
          <a:xfrm>
            <a:off x="3744034" y="1440716"/>
            <a:ext cx="5405120" cy="1643381"/>
            <a:chOff x="0" y="0"/>
            <a:chExt cx="7206827" cy="2191174"/>
          </a:xfrm>
        </p:grpSpPr>
        <p:sp>
          <p:nvSpPr>
            <p:cNvPr id="5" name="TextBox 5"/>
            <p:cNvSpPr txBox="1"/>
            <p:nvPr/>
          </p:nvSpPr>
          <p:spPr>
            <a:xfrm>
              <a:off x="0" y="76200"/>
              <a:ext cx="6958972" cy="2047240"/>
            </a:xfrm>
            <a:prstGeom prst="rect">
              <a:avLst/>
            </a:prstGeom>
          </p:spPr>
          <p:txBody>
            <a:bodyPr lIns="0" tIns="0" rIns="0" bIns="0" rtlCol="0" anchor="t">
              <a:spAutoFit/>
            </a:bodyPr>
            <a:lstStyle/>
            <a:p>
              <a:pPr>
                <a:lnSpc>
                  <a:spcPts val="5880"/>
                </a:lnSpc>
              </a:pPr>
              <a:r>
                <a:rPr lang="en-US" sz="5600" spc="168">
                  <a:solidFill>
                    <a:srgbClr val="1C2120"/>
                  </a:solidFill>
                  <a:latin typeface="League Gothic"/>
                </a:rPr>
                <a:t>MARKET AS A COMPLEX ADAPTIVE SYSTEM</a:t>
              </a:r>
            </a:p>
          </p:txBody>
        </p:sp>
        <p:sp>
          <p:nvSpPr>
            <p:cNvPr id="6" name="AutoShape 6"/>
            <p:cNvSpPr/>
            <p:nvPr/>
          </p:nvSpPr>
          <p:spPr>
            <a:xfrm>
              <a:off x="0" y="2123440"/>
              <a:ext cx="7206827" cy="67734"/>
            </a:xfrm>
            <a:prstGeom prst="rect">
              <a:avLst/>
            </a:prstGeom>
            <a:solidFill>
              <a:srgbClr val="1C2120"/>
            </a:solidFill>
          </p:spPr>
        </p:sp>
      </p:grpSp>
      <p:sp>
        <p:nvSpPr>
          <p:cNvPr id="7" name="Freeform 7"/>
          <p:cNvSpPr/>
          <p:nvPr/>
        </p:nvSpPr>
        <p:spPr>
          <a:xfrm>
            <a:off x="0" y="-93485"/>
            <a:ext cx="3186420" cy="7528787"/>
          </a:xfrm>
          <a:custGeom>
            <a:avLst/>
            <a:gdLst/>
            <a:ahLst/>
            <a:cxnLst/>
            <a:rect l="l" t="t" r="r" b="b"/>
            <a:pathLst>
              <a:path w="3186420" h="7528787">
                <a:moveTo>
                  <a:pt x="0" y="0"/>
                </a:moveTo>
                <a:lnTo>
                  <a:pt x="3186420" y="0"/>
                </a:lnTo>
                <a:lnTo>
                  <a:pt x="3186420" y="7528787"/>
                </a:lnTo>
                <a:lnTo>
                  <a:pt x="0" y="7528787"/>
                </a:lnTo>
                <a:lnTo>
                  <a:pt x="0" y="0"/>
                </a:lnTo>
                <a:close/>
              </a:path>
            </a:pathLst>
          </a:custGeom>
          <a:blipFill>
            <a:blip r:embed="rId3"/>
            <a:stretch>
              <a:fillRect l="-118099" r="-210521"/>
            </a:stretch>
          </a:blipFill>
        </p:spPr>
      </p:sp>
      <p:sp>
        <p:nvSpPr>
          <p:cNvPr id="8" name="TextBox 8"/>
          <p:cNvSpPr txBox="1"/>
          <p:nvPr/>
        </p:nvSpPr>
        <p:spPr>
          <a:xfrm>
            <a:off x="3660064" y="3335655"/>
            <a:ext cx="5489091" cy="3248025"/>
          </a:xfrm>
          <a:prstGeom prst="rect">
            <a:avLst/>
          </a:prstGeom>
        </p:spPr>
        <p:txBody>
          <a:bodyPr lIns="0" tIns="0" rIns="0" bIns="0" rtlCol="0" anchor="t">
            <a:spAutoFit/>
          </a:bodyPr>
          <a:lstStyle/>
          <a:p>
            <a:pPr marL="257300" lvl="1" indent="-128650">
              <a:lnSpc>
                <a:spcPts val="2399"/>
              </a:lnSpc>
              <a:buFont typeface="Arial"/>
              <a:buChar char="•"/>
            </a:pPr>
            <a:r>
              <a:rPr lang="en-US" sz="1999">
                <a:solidFill>
                  <a:srgbClr val="0D0D0D"/>
                </a:solidFill>
                <a:latin typeface="Arimo Bold"/>
              </a:rPr>
              <a:t>Adaptive Agents:</a:t>
            </a:r>
            <a:r>
              <a:rPr lang="en-US" sz="1999">
                <a:solidFill>
                  <a:srgbClr val="0D0D0D"/>
                </a:solidFill>
                <a:latin typeface="Arimo"/>
              </a:rPr>
              <a:t> individual traders, institutions, and algorithms,... responding to new information and adjusting their strategies accordingly.</a:t>
            </a:r>
          </a:p>
          <a:p>
            <a:pPr marL="257300" lvl="1" indent="-128650">
              <a:lnSpc>
                <a:spcPts val="2399"/>
              </a:lnSpc>
              <a:buFont typeface="Arial"/>
              <a:buChar char="•"/>
            </a:pPr>
            <a:r>
              <a:rPr lang="en-US" sz="1999">
                <a:solidFill>
                  <a:srgbClr val="0D0D0D"/>
                </a:solidFill>
                <a:latin typeface="Arimo Semi-Bold"/>
              </a:rPr>
              <a:t>Feedback Loops</a:t>
            </a:r>
          </a:p>
          <a:p>
            <a:pPr marL="257300" lvl="1" indent="-128650">
              <a:lnSpc>
                <a:spcPts val="2399"/>
              </a:lnSpc>
              <a:buFont typeface="Arial"/>
              <a:buChar char="•"/>
            </a:pPr>
            <a:r>
              <a:rPr lang="en-US" sz="1999">
                <a:solidFill>
                  <a:srgbClr val="0D0D0D"/>
                </a:solidFill>
                <a:latin typeface="Arimo Semi-Bold"/>
              </a:rPr>
              <a:t>Emergent </a:t>
            </a:r>
            <a:r>
              <a:rPr lang="en-US" sz="1999" err="1">
                <a:solidFill>
                  <a:srgbClr val="0D0D0D"/>
                </a:solidFill>
                <a:latin typeface="Arimo Semi-Bold"/>
              </a:rPr>
              <a:t>Behaviour</a:t>
            </a:r>
            <a:r>
              <a:rPr lang="en-US" sz="1999">
                <a:solidFill>
                  <a:srgbClr val="0D0D0D"/>
                </a:solidFill>
                <a:latin typeface="Arimo Semi-Bold"/>
              </a:rPr>
              <a:t>: </a:t>
            </a:r>
            <a:r>
              <a:rPr lang="en-US" sz="1999">
                <a:solidFill>
                  <a:srgbClr val="0D0D0D"/>
                </a:solidFill>
                <a:latin typeface="Arimo"/>
              </a:rPr>
              <a:t>not predictable from individual elements alone</a:t>
            </a:r>
          </a:p>
          <a:p>
            <a:pPr marL="257300" lvl="1" indent="-128650" algn="l">
              <a:lnSpc>
                <a:spcPts val="2399"/>
              </a:lnSpc>
              <a:buFont typeface="Arial"/>
              <a:buChar char="•"/>
            </a:pPr>
            <a:r>
              <a:rPr lang="en-US" sz="1999">
                <a:solidFill>
                  <a:srgbClr val="0D0D0D"/>
                </a:solidFill>
                <a:latin typeface="Arimo Semi-Bold"/>
              </a:rPr>
              <a:t>Adaptation and Evolution</a:t>
            </a:r>
            <a:r>
              <a:rPr lang="en-US" sz="1999">
                <a:solidFill>
                  <a:srgbClr val="0D0D0D"/>
                </a:solidFill>
                <a:latin typeface="Arimo"/>
              </a:rPr>
              <a:t>: evolve over time, with strategies, regulations, and technologies continuously adapting, leading to an ever-changing landscape.</a:t>
            </a:r>
          </a:p>
        </p:txBody>
      </p:sp>
      <p:sp>
        <p:nvSpPr>
          <p:cNvPr id="9" name="Freeform 9" descr="Logo  Description automatically generated with medium confidence"/>
          <p:cNvSpPr/>
          <p:nvPr/>
        </p:nvSpPr>
        <p:spPr>
          <a:xfrm>
            <a:off x="6681257" y="0"/>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4"/>
            <a:stretch>
              <a:fillRect t="-32" b="-32"/>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EFEB"/>
        </a:solidFill>
        <a:effectLst/>
      </p:bgPr>
    </p:bg>
    <p:spTree>
      <p:nvGrpSpPr>
        <p:cNvPr id="1" name=""/>
        <p:cNvGrpSpPr/>
        <p:nvPr/>
      </p:nvGrpSpPr>
      <p:grpSpPr>
        <a:xfrm>
          <a:off x="0" y="0"/>
          <a:ext cx="0" cy="0"/>
          <a:chOff x="0" y="0"/>
          <a:chExt cx="0" cy="0"/>
        </a:xfrm>
      </p:grpSpPr>
      <p:grpSp>
        <p:nvGrpSpPr>
          <p:cNvPr id="2" name="Group 2"/>
          <p:cNvGrpSpPr/>
          <p:nvPr/>
        </p:nvGrpSpPr>
        <p:grpSpPr>
          <a:xfrm>
            <a:off x="286371" y="301072"/>
            <a:ext cx="9180858" cy="6713056"/>
            <a:chOff x="0" y="0"/>
            <a:chExt cx="12087420" cy="8838337"/>
          </a:xfrm>
        </p:grpSpPr>
        <p:sp>
          <p:nvSpPr>
            <p:cNvPr id="3" name="Freeform 3"/>
            <p:cNvSpPr/>
            <p:nvPr/>
          </p:nvSpPr>
          <p:spPr>
            <a:xfrm>
              <a:off x="0" y="0"/>
              <a:ext cx="12087420" cy="8838337"/>
            </a:xfrm>
            <a:custGeom>
              <a:avLst/>
              <a:gdLst/>
              <a:ahLst/>
              <a:cxnLst/>
              <a:rect l="l" t="t" r="r" b="b"/>
              <a:pathLst>
                <a:path w="12087420" h="8838337">
                  <a:moveTo>
                    <a:pt x="0" y="0"/>
                  </a:moveTo>
                  <a:lnTo>
                    <a:pt x="0" y="8838337"/>
                  </a:lnTo>
                  <a:lnTo>
                    <a:pt x="12087420" y="8838337"/>
                  </a:lnTo>
                  <a:lnTo>
                    <a:pt x="12087420" y="0"/>
                  </a:lnTo>
                  <a:lnTo>
                    <a:pt x="0" y="0"/>
                  </a:lnTo>
                  <a:close/>
                  <a:moveTo>
                    <a:pt x="12026460" y="8777377"/>
                  </a:moveTo>
                  <a:lnTo>
                    <a:pt x="59690" y="8777377"/>
                  </a:lnTo>
                  <a:lnTo>
                    <a:pt x="59690" y="59690"/>
                  </a:lnTo>
                  <a:lnTo>
                    <a:pt x="12026460" y="59690"/>
                  </a:lnTo>
                  <a:lnTo>
                    <a:pt x="12026460" y="8777377"/>
                  </a:lnTo>
                  <a:close/>
                </a:path>
              </a:pathLst>
            </a:custGeom>
            <a:solidFill>
              <a:srgbClr val="1C2120"/>
            </a:solidFill>
          </p:spPr>
        </p:sp>
      </p:grpSp>
      <p:sp>
        <p:nvSpPr>
          <p:cNvPr id="4" name="AutoShape 4"/>
          <p:cNvSpPr/>
          <p:nvPr/>
        </p:nvSpPr>
        <p:spPr>
          <a:xfrm>
            <a:off x="548637" y="4319625"/>
            <a:ext cx="8656320" cy="48410"/>
          </a:xfrm>
          <a:prstGeom prst="rect">
            <a:avLst/>
          </a:prstGeom>
          <a:solidFill>
            <a:srgbClr val="1C2120"/>
          </a:solidFill>
        </p:spPr>
      </p:sp>
      <p:sp>
        <p:nvSpPr>
          <p:cNvPr id="5" name="Freeform 5"/>
          <p:cNvSpPr/>
          <p:nvPr/>
        </p:nvSpPr>
        <p:spPr>
          <a:xfrm>
            <a:off x="731520" y="959604"/>
            <a:ext cx="2422747" cy="3050458"/>
          </a:xfrm>
          <a:custGeom>
            <a:avLst/>
            <a:gdLst/>
            <a:ahLst/>
            <a:cxnLst/>
            <a:rect l="l" t="t" r="r" b="b"/>
            <a:pathLst>
              <a:path w="2422747" h="3050458">
                <a:moveTo>
                  <a:pt x="0" y="0"/>
                </a:moveTo>
                <a:lnTo>
                  <a:pt x="2422747" y="0"/>
                </a:lnTo>
                <a:lnTo>
                  <a:pt x="2422747" y="3050458"/>
                </a:lnTo>
                <a:lnTo>
                  <a:pt x="0" y="3050458"/>
                </a:lnTo>
                <a:lnTo>
                  <a:pt x="0" y="0"/>
                </a:lnTo>
                <a:close/>
              </a:path>
            </a:pathLst>
          </a:custGeom>
          <a:blipFill>
            <a:blip r:embed="rId3"/>
            <a:stretch>
              <a:fillRect/>
            </a:stretch>
          </a:blipFill>
        </p:spPr>
      </p:sp>
      <p:sp>
        <p:nvSpPr>
          <p:cNvPr id="6" name="Freeform 6"/>
          <p:cNvSpPr/>
          <p:nvPr/>
        </p:nvSpPr>
        <p:spPr>
          <a:xfrm>
            <a:off x="3952348" y="1149959"/>
            <a:ext cx="5069732" cy="2831920"/>
          </a:xfrm>
          <a:custGeom>
            <a:avLst/>
            <a:gdLst/>
            <a:ahLst/>
            <a:cxnLst/>
            <a:rect l="l" t="t" r="r" b="b"/>
            <a:pathLst>
              <a:path w="5069732" h="2831920">
                <a:moveTo>
                  <a:pt x="0" y="0"/>
                </a:moveTo>
                <a:lnTo>
                  <a:pt x="5069732" y="0"/>
                </a:lnTo>
                <a:lnTo>
                  <a:pt x="5069732" y="2831920"/>
                </a:lnTo>
                <a:lnTo>
                  <a:pt x="0" y="2831920"/>
                </a:lnTo>
                <a:lnTo>
                  <a:pt x="0" y="0"/>
                </a:lnTo>
                <a:close/>
              </a:path>
            </a:pathLst>
          </a:custGeom>
          <a:blipFill>
            <a:blip r:embed="rId4"/>
            <a:stretch>
              <a:fillRect/>
            </a:stretch>
          </a:blipFill>
        </p:spPr>
      </p:sp>
      <p:sp>
        <p:nvSpPr>
          <p:cNvPr id="7" name="TextBox 7"/>
          <p:cNvSpPr txBox="1"/>
          <p:nvPr/>
        </p:nvSpPr>
        <p:spPr>
          <a:xfrm>
            <a:off x="1225967" y="4067604"/>
            <a:ext cx="1157288" cy="161925"/>
          </a:xfrm>
          <a:prstGeom prst="rect">
            <a:avLst/>
          </a:prstGeom>
        </p:spPr>
        <p:txBody>
          <a:bodyPr lIns="0" tIns="0" rIns="0" bIns="0" rtlCol="0" anchor="t">
            <a:spAutoFit/>
          </a:bodyPr>
          <a:lstStyle/>
          <a:p>
            <a:pPr algn="ctr">
              <a:lnSpc>
                <a:spcPts val="1279"/>
              </a:lnSpc>
              <a:spcBef>
                <a:spcPct val="0"/>
              </a:spcBef>
            </a:pPr>
            <a:r>
              <a:rPr lang="en-US" sz="1066" spc="0">
                <a:solidFill>
                  <a:srgbClr val="000000"/>
                </a:solidFill>
                <a:latin typeface="Merriweather Sans Bold"/>
              </a:rPr>
              <a:t>Norman Packard</a:t>
            </a:r>
          </a:p>
        </p:txBody>
      </p:sp>
      <p:sp>
        <p:nvSpPr>
          <p:cNvPr id="8" name="TextBox 8"/>
          <p:cNvSpPr txBox="1"/>
          <p:nvPr/>
        </p:nvSpPr>
        <p:spPr>
          <a:xfrm>
            <a:off x="6000606" y="4067604"/>
            <a:ext cx="973217" cy="161925"/>
          </a:xfrm>
          <a:prstGeom prst="rect">
            <a:avLst/>
          </a:prstGeom>
        </p:spPr>
        <p:txBody>
          <a:bodyPr lIns="0" tIns="0" rIns="0" bIns="0" rtlCol="0" anchor="t">
            <a:spAutoFit/>
          </a:bodyPr>
          <a:lstStyle/>
          <a:p>
            <a:pPr algn="ctr">
              <a:lnSpc>
                <a:spcPts val="1279"/>
              </a:lnSpc>
              <a:spcBef>
                <a:spcPct val="0"/>
              </a:spcBef>
            </a:pPr>
            <a:r>
              <a:rPr lang="en-US" sz="1066" spc="0">
                <a:solidFill>
                  <a:srgbClr val="000000"/>
                </a:solidFill>
                <a:latin typeface="Merriweather Sans Bold"/>
              </a:rPr>
              <a:t>Doyne Farmer</a:t>
            </a:r>
          </a:p>
        </p:txBody>
      </p:sp>
      <p:sp>
        <p:nvSpPr>
          <p:cNvPr id="9" name="TextBox 9"/>
          <p:cNvSpPr txBox="1"/>
          <p:nvPr/>
        </p:nvSpPr>
        <p:spPr>
          <a:xfrm>
            <a:off x="433222" y="4606159"/>
            <a:ext cx="8771735" cy="2047875"/>
          </a:xfrm>
          <a:prstGeom prst="rect">
            <a:avLst/>
          </a:prstGeom>
        </p:spPr>
        <p:txBody>
          <a:bodyPr lIns="0" tIns="0" rIns="0" bIns="0" rtlCol="0" anchor="t">
            <a:spAutoFit/>
          </a:bodyPr>
          <a:lstStyle/>
          <a:p>
            <a:pPr marL="335269" lvl="1" indent="-167634">
              <a:lnSpc>
                <a:spcPts val="1863"/>
              </a:lnSpc>
              <a:buFont typeface="Arial"/>
              <a:buChar char="•"/>
            </a:pPr>
            <a:r>
              <a:rPr lang="en-US" sz="1552">
                <a:solidFill>
                  <a:srgbClr val="000000"/>
                </a:solidFill>
                <a:latin typeface="Merriweather Sans"/>
              </a:rPr>
              <a:t>Renowned physicists who explored the boundaries of chaos theory and complex systems at Los Alamos and Santa Fe</a:t>
            </a:r>
          </a:p>
          <a:p>
            <a:pPr marL="335269" lvl="1" indent="-167634">
              <a:lnSpc>
                <a:spcPts val="1863"/>
              </a:lnSpc>
              <a:buFont typeface="Arial"/>
              <a:buChar char="•"/>
            </a:pPr>
            <a:r>
              <a:rPr lang="en-US" sz="1552">
                <a:solidFill>
                  <a:srgbClr val="000000"/>
                </a:solidFill>
                <a:latin typeface="Merriweather Sans"/>
              </a:rPr>
              <a:t>Founded the Prediction Company with a vision to decode market behavior through advanced mathematical models.</a:t>
            </a:r>
          </a:p>
          <a:p>
            <a:pPr marL="335269" lvl="1" indent="-167634">
              <a:lnSpc>
                <a:spcPts val="1863"/>
              </a:lnSpc>
              <a:buFont typeface="Arial"/>
              <a:buChar char="•"/>
            </a:pPr>
            <a:r>
              <a:rPr lang="en-US" sz="1552">
                <a:solidFill>
                  <a:srgbClr val="000000"/>
                </a:solidFill>
                <a:latin typeface="Merriweather Sans"/>
              </a:rPr>
              <a:t>Not just for academic fulfillment but to gain financial independence, aiming to become millionaires and fund their research without the constraints of traditional grant systems.</a:t>
            </a:r>
          </a:p>
          <a:p>
            <a:pPr marL="335269" lvl="1" indent="-167634">
              <a:lnSpc>
                <a:spcPts val="1863"/>
              </a:lnSpc>
              <a:spcBef>
                <a:spcPct val="0"/>
              </a:spcBef>
              <a:buFont typeface="Arial"/>
              <a:buChar char="•"/>
            </a:pPr>
            <a:r>
              <a:rPr lang="en-US" sz="1552">
                <a:solidFill>
                  <a:srgbClr val="000000"/>
                </a:solidFill>
                <a:latin typeface="Merriweather Sans"/>
              </a:rPr>
              <a:t>achieved an impressive track record, consistently outperforming the market and managing over $1 billion in assets before being acquired by UBS in 2006.</a:t>
            </a:r>
          </a:p>
        </p:txBody>
      </p:sp>
      <p:sp>
        <p:nvSpPr>
          <p:cNvPr id="10" name="TextBox 10"/>
          <p:cNvSpPr txBox="1"/>
          <p:nvPr/>
        </p:nvSpPr>
        <p:spPr>
          <a:xfrm>
            <a:off x="3413804" y="483870"/>
            <a:ext cx="8496484" cy="504825"/>
          </a:xfrm>
          <a:prstGeom prst="rect">
            <a:avLst/>
          </a:prstGeom>
        </p:spPr>
        <p:txBody>
          <a:bodyPr lIns="0" tIns="0" rIns="0" bIns="0" rtlCol="0" anchor="t">
            <a:spAutoFit/>
          </a:bodyPr>
          <a:lstStyle/>
          <a:p>
            <a:pPr algn="l">
              <a:lnSpc>
                <a:spcPts val="4095"/>
              </a:lnSpc>
            </a:pPr>
            <a:r>
              <a:rPr lang="en-US" sz="3413" spc="-159">
                <a:solidFill>
                  <a:srgbClr val="495961"/>
                </a:solidFill>
                <a:latin typeface="Merriweather Sans"/>
              </a:rPr>
              <a:t>Early Pioneers</a:t>
            </a:r>
          </a:p>
        </p:txBody>
      </p:sp>
      <p:sp>
        <p:nvSpPr>
          <p:cNvPr id="11" name="Freeform 11" descr="Logo  Description automatically generated with medium confidence"/>
          <p:cNvSpPr/>
          <p:nvPr/>
        </p:nvSpPr>
        <p:spPr>
          <a:xfrm>
            <a:off x="6681257" y="-132423"/>
            <a:ext cx="3072343" cy="1727886"/>
          </a:xfrm>
          <a:custGeom>
            <a:avLst/>
            <a:gdLst/>
            <a:ahLst/>
            <a:cxnLst/>
            <a:rect l="l" t="t" r="r" b="b"/>
            <a:pathLst>
              <a:path w="3072343" h="1727886">
                <a:moveTo>
                  <a:pt x="0" y="0"/>
                </a:moveTo>
                <a:lnTo>
                  <a:pt x="3072343" y="0"/>
                </a:lnTo>
                <a:lnTo>
                  <a:pt x="3072343" y="1727886"/>
                </a:lnTo>
                <a:lnTo>
                  <a:pt x="0" y="1727886"/>
                </a:lnTo>
                <a:lnTo>
                  <a:pt x="0" y="0"/>
                </a:lnTo>
                <a:close/>
              </a:path>
            </a:pathLst>
          </a:custGeom>
          <a:blipFill>
            <a:blip r:embed="rId5"/>
            <a:stretch>
              <a:fillRect t="-32" b="-32"/>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18</Slides>
  <Notes>9</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Does Stock Price Have Memory.pptx</dc:title>
  <cp:revision>1</cp:revision>
  <dcterms:created xsi:type="dcterms:W3CDTF">2006-08-16T00:00:00Z</dcterms:created>
  <dcterms:modified xsi:type="dcterms:W3CDTF">2024-03-21T16:57:45Z</dcterms:modified>
  <dc:identifier>DAGAFNjI09o</dc:identifier>
</cp:coreProperties>
</file>

<file path=docProps/thumbnail.jpeg>
</file>